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Masters/notesMaster1.xml" ContentType="application/vnd.openxmlformats-officedocument.presentationml.notesMaster+xml"/>
  <Override PartName="/ppt/charts/chart6.xml" ContentType="application/vnd.openxmlformats-officedocument.drawingml.chart+xml"/>
  <Override PartName="/ppt/charts/chart5.xml" ContentType="application/vnd.openxmlformats-officedocument.drawingml.chart+xml"/>
  <Override PartName="/ppt/theme/theme1.xml" ContentType="application/vnd.openxmlformats-officedocument.theme+xml"/>
  <Override PartName="/ppt/charts/chart4.xml" ContentType="application/vnd.openxmlformats-officedocument.drawingml.char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3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style3.xml" ContentType="application/vnd.ms-office.chartstyle+xml"/>
  <Override PartName="/ppt/authors.xml" ContentType="application/vnd.ms-powerpoint.authors+xml"/>
  <Override PartName="/ppt/charts/chart7.xml" ContentType="application/vnd.openxmlformats-officedocument.drawingml.chart+xml"/>
  <Override PartName="/ppt/charts/colors2.xml" ContentType="application/vnd.ms-office.chartcolorstyle+xml"/>
  <Override PartName="/ppt/charts/colors3.xml" ContentType="application/vnd.ms-office.chartcolorstyle+xml"/>
  <Override PartName="/ppt/charts/chart8.xml" ContentType="application/vnd.openxmlformats-officedocument.drawingml.chart+xml"/>
  <Override PartName="/ppt/charts/style2.xml" ContentType="application/vnd.ms-office.chartstyl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5"/>
  </p:notesMasterIdLst>
  <p:sldIdLst>
    <p:sldId id="557" r:id="rId4"/>
    <p:sldId id="17530" r:id="rId5"/>
    <p:sldId id="1759" r:id="rId6"/>
    <p:sldId id="1985" r:id="rId7"/>
    <p:sldId id="1986" r:id="rId8"/>
    <p:sldId id="1987" r:id="rId9"/>
    <p:sldId id="1760" r:id="rId10"/>
    <p:sldId id="1988" r:id="rId11"/>
    <p:sldId id="17580" r:id="rId12"/>
    <p:sldId id="1682" r:id="rId13"/>
    <p:sldId id="160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97" userDrawn="1">
          <p15:clr>
            <a:srgbClr val="A4A3A4"/>
          </p15:clr>
        </p15:guide>
        <p15:guide id="2" pos="438" userDrawn="1">
          <p15:clr>
            <a:srgbClr val="A4A3A4"/>
          </p15:clr>
        </p15:guide>
        <p15:guide id="3" pos="7219" userDrawn="1">
          <p15:clr>
            <a:srgbClr val="A4A3A4"/>
          </p15:clr>
        </p15:guide>
        <p15:guide id="4" orient="horz" pos="346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B77F164-828A-879E-EB56-879347553214}" name="Aneta Hotovcinova" initials="AH" userId="S::aneta.hotovcinova@bonard.com::47540c1f-e450-418a-ad8c-ea695566b75d" providerId="AD"/>
  <p188:author id="{94A355BE-521A-72F0-8688-0B78E83762C8}" name="Kristina Benedikova" initials="KB" userId="S::kristina.benedikova@bonard.com::15c2d6d4-029d-457e-987a-62e0c219d7f2" providerId="AD"/>
  <p188:author id="{625DC0CF-2A5D-378C-4721-D9C7D9CECF5D}" name="Daria Simonova" initials="DS" userId="S::daria.simonova@bonard.com::aaaf1ab8-6e44-481c-9b04-03cb5310f7f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6955"/>
    <a:srgbClr val="001D6C"/>
    <a:srgbClr val="77A9FF"/>
    <a:srgbClr val="D44C54"/>
    <a:srgbClr val="FB954F"/>
    <a:srgbClr val="F1DFBF"/>
    <a:srgbClr val="D02670"/>
    <a:srgbClr val="0BBDBA"/>
    <a:srgbClr val="BCAC94"/>
    <a:srgbClr val="659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58" autoAdjust="0"/>
    <p:restoredTop sz="90472" autoAdjust="0"/>
  </p:normalViewPr>
  <p:slideViewPr>
    <p:cSldViewPr snapToGrid="0">
      <p:cViewPr varScale="1">
        <p:scale>
          <a:sx n="144" d="100"/>
          <a:sy n="144" d="100"/>
        </p:scale>
        <p:origin x="384" y="114"/>
      </p:cViewPr>
      <p:guideLst>
        <p:guide orient="horz" pos="3997"/>
        <p:guide pos="438"/>
        <p:guide pos="7219"/>
        <p:guide orient="horz" pos="346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customXml" Target="../customXml/item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ustomXml" Target="../customXml/item4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23" Type="http://schemas.openxmlformats.org/officeDocument/2006/relationships/customXml" Target="../customXml/item3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customXml" Target="../customXml/item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rah%20Verkinova\Downloads\Visa_Data_Q1_to_Q4_Corrected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rah%20Verkinova\Downloads\Visa_Data_Q1_to_Q4_Corrected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rah%20Verkinova\Downloads\Visa_Data_Q1_to_Q4_Corrected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rah%20Verkinova\Downloads\Visa_Data_Q1_to_Q4_Corrected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rah%20Verkinova\Documents\Presentations\2025\languageCert\Visa_Data_Q1_to_Q4_Corrected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rah%20Verkinova\Documents\Presentations\2025\languageCert\Visa_Data_Q1_to_Q4_Corrected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rah%20Verkinova\Downloads\Visa_Data_Q1_to_Q4_Corrected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'Visa Data'!$A$5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659DF6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-1.0270656329158986E-16"/>
                  <c:y val="-8.97979797979797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BA4-4F1C-9C7E-3B3F93B6FA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rgbClr val="001D6C"/>
                    </a:solidFill>
                    <a:latin typeface="Inter" panose="02000503000000020004" pitchFamily="2" charset="0"/>
                    <a:ea typeface="Inter" panose="02000503000000020004" pitchFamily="2" charset="0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Data'!$B$5:$H$5</c:f>
              <c:numCache>
                <c:formatCode>#,##0</c:formatCode>
                <c:ptCount val="7"/>
                <c:pt idx="0">
                  <c:v>62201</c:v>
                </c:pt>
                <c:pt idx="1">
                  <c:v>49840</c:v>
                </c:pt>
                <c:pt idx="2">
                  <c:v>21021</c:v>
                </c:pt>
                <c:pt idx="3">
                  <c:v>48402</c:v>
                </c:pt>
                <c:pt idx="4">
                  <c:v>85807</c:v>
                </c:pt>
                <c:pt idx="5">
                  <c:v>61824</c:v>
                </c:pt>
                <c:pt idx="6">
                  <c:v>44078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A4-4F1C-9C7E-3B3F93B6FAB0}"/>
            </c:ext>
          </c:extLst>
        </c:ser>
        <c:ser>
          <c:idx val="1"/>
          <c:order val="1"/>
          <c:tx>
            <c:strRef>
              <c:f>'Visa Data'!$A$6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BCAC94"/>
            </a:solidFill>
            <a:ln>
              <a:noFill/>
            </a:ln>
            <a:effectLst/>
          </c:spPr>
          <c:invertIfNegative val="0"/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Data'!$B$6:$H$6</c:f>
              <c:numCache>
                <c:formatCode>#,##0</c:formatCode>
                <c:ptCount val="7"/>
                <c:pt idx="0">
                  <c:v>55900</c:v>
                </c:pt>
                <c:pt idx="1">
                  <c:v>2459</c:v>
                </c:pt>
                <c:pt idx="2">
                  <c:v>12443</c:v>
                </c:pt>
                <c:pt idx="3">
                  <c:v>55444</c:v>
                </c:pt>
                <c:pt idx="4">
                  <c:v>92376</c:v>
                </c:pt>
                <c:pt idx="5">
                  <c:v>56013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A4-4F1C-9C7E-3B3F93B6FAB0}"/>
            </c:ext>
          </c:extLst>
        </c:ser>
        <c:ser>
          <c:idx val="2"/>
          <c:order val="2"/>
          <c:tx>
            <c:strRef>
              <c:f>'Visa Data'!$A$7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rgbClr val="0BBDBA"/>
            </a:solidFill>
            <a:ln>
              <a:noFill/>
            </a:ln>
            <a:effectLst/>
          </c:spPr>
          <c:invertIfNegative val="0"/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Data'!$B$7:$H$7</c:f>
              <c:numCache>
                <c:formatCode>#,##0</c:formatCode>
                <c:ptCount val="7"/>
                <c:pt idx="0">
                  <c:v>46761</c:v>
                </c:pt>
                <c:pt idx="1">
                  <c:v>18945</c:v>
                </c:pt>
                <c:pt idx="2">
                  <c:v>12346</c:v>
                </c:pt>
                <c:pt idx="3">
                  <c:v>75934</c:v>
                </c:pt>
                <c:pt idx="4">
                  <c:v>62086</c:v>
                </c:pt>
                <c:pt idx="5">
                  <c:v>50041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BA4-4F1C-9C7E-3B3F93B6FAB0}"/>
            </c:ext>
          </c:extLst>
        </c:ser>
        <c:ser>
          <c:idx val="3"/>
          <c:order val="3"/>
          <c:tx>
            <c:strRef>
              <c:f>'Visa Data'!$A$8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rgbClr val="001D6C"/>
            </a:solidFill>
            <a:ln>
              <a:noFill/>
            </a:ln>
            <a:effectLst/>
          </c:spPr>
          <c:invertIfNegative val="0"/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Data'!$B$8:$H$8</c:f>
              <c:numCache>
                <c:formatCode>#,##0</c:formatCode>
                <c:ptCount val="7"/>
                <c:pt idx="0">
                  <c:v>49572</c:v>
                </c:pt>
                <c:pt idx="1">
                  <c:v>17205</c:v>
                </c:pt>
                <c:pt idx="2">
                  <c:v>24341</c:v>
                </c:pt>
                <c:pt idx="3">
                  <c:v>71606</c:v>
                </c:pt>
                <c:pt idx="4">
                  <c:v>59872</c:v>
                </c:pt>
                <c:pt idx="5">
                  <c:v>59506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BA4-4F1C-9C7E-3B3F93B6FA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88713920"/>
        <c:axId val="688708880"/>
      </c:barChart>
      <c:catAx>
        <c:axId val="688713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688708880"/>
        <c:crosses val="autoZero"/>
        <c:auto val="1"/>
        <c:lblAlgn val="ctr"/>
        <c:lblOffset val="100"/>
        <c:noMultiLvlLbl val="0"/>
      </c:catAx>
      <c:valAx>
        <c:axId val="688708880"/>
        <c:scaling>
          <c:orientation val="minMax"/>
          <c:max val="600000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prstDash val="sysDot"/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688713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latin typeface="Inter" panose="02000503000000020004" pitchFamily="2" charset="0"/>
          <a:ea typeface="Inter" panose="02000503000000020004" pitchFamily="2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'Visa Data'!$A$12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659DF6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-1.0270656329158986E-16"/>
                  <c:y val="-8.3383838383838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A8D-41C7-9D5E-68CE188246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rgbClr val="001D6C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Data'!$B$12:$H$12</c:f>
              <c:numCache>
                <c:formatCode>#,##0</c:formatCode>
                <c:ptCount val="7"/>
                <c:pt idx="0">
                  <c:v>34365</c:v>
                </c:pt>
                <c:pt idx="1">
                  <c:v>36400</c:v>
                </c:pt>
                <c:pt idx="2">
                  <c:v>78660</c:v>
                </c:pt>
                <c:pt idx="3">
                  <c:v>73085</c:v>
                </c:pt>
                <c:pt idx="4">
                  <c:v>105960</c:v>
                </c:pt>
                <c:pt idx="5">
                  <c:v>77130</c:v>
                </c:pt>
                <c:pt idx="6">
                  <c:v>22775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B6-4082-833D-002C41C12591}"/>
            </c:ext>
          </c:extLst>
        </c:ser>
        <c:ser>
          <c:idx val="1"/>
          <c:order val="1"/>
          <c:tx>
            <c:strRef>
              <c:f>'Visa Data'!$A$13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BCAC94"/>
            </a:solidFill>
            <a:ln>
              <a:noFill/>
            </a:ln>
            <a:effectLst/>
          </c:spPr>
          <c:invertIfNegative val="0"/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Data'!$B$13:$H$13</c:f>
              <c:numCache>
                <c:formatCode>#,##0</c:formatCode>
                <c:ptCount val="7"/>
                <c:pt idx="0">
                  <c:v>67825</c:v>
                </c:pt>
                <c:pt idx="1">
                  <c:v>2775</c:v>
                </c:pt>
                <c:pt idx="2">
                  <c:v>81955</c:v>
                </c:pt>
                <c:pt idx="3">
                  <c:v>91275</c:v>
                </c:pt>
                <c:pt idx="4">
                  <c:v>151220</c:v>
                </c:pt>
                <c:pt idx="5">
                  <c:v>66525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7B6-4082-833D-002C41C12591}"/>
            </c:ext>
          </c:extLst>
        </c:ser>
        <c:ser>
          <c:idx val="2"/>
          <c:order val="2"/>
          <c:tx>
            <c:strRef>
              <c:f>'Visa Data'!$A$14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rgbClr val="0BBDBA"/>
            </a:solidFill>
            <a:ln>
              <a:noFill/>
            </a:ln>
            <a:effectLst/>
          </c:spPr>
          <c:invertIfNegative val="0"/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Data'!$B$14:$H$14</c:f>
              <c:numCache>
                <c:formatCode>#,##0</c:formatCode>
                <c:ptCount val="7"/>
                <c:pt idx="0">
                  <c:v>92935</c:v>
                </c:pt>
                <c:pt idx="1">
                  <c:v>2670</c:v>
                </c:pt>
                <c:pt idx="2">
                  <c:v>101210</c:v>
                </c:pt>
                <c:pt idx="3">
                  <c:v>133590</c:v>
                </c:pt>
                <c:pt idx="4">
                  <c:v>136680</c:v>
                </c:pt>
                <c:pt idx="5">
                  <c:v>78915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7B6-4082-833D-002C41C12591}"/>
            </c:ext>
          </c:extLst>
        </c:ser>
        <c:ser>
          <c:idx val="3"/>
          <c:order val="3"/>
          <c:tx>
            <c:strRef>
              <c:f>'Visa Data'!$A$15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rgbClr val="001D6C"/>
            </a:solidFill>
            <a:ln>
              <a:noFill/>
            </a:ln>
            <a:effectLst/>
          </c:spPr>
          <c:invertIfNegative val="0"/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Data'!$B$15:$H$15</c:f>
              <c:numCache>
                <c:formatCode>#,##0</c:formatCode>
                <c:ptCount val="7"/>
                <c:pt idx="0">
                  <c:v>56555</c:v>
                </c:pt>
                <c:pt idx="1">
                  <c:v>67355</c:v>
                </c:pt>
                <c:pt idx="2">
                  <c:v>65010</c:v>
                </c:pt>
                <c:pt idx="3">
                  <c:v>112500</c:v>
                </c:pt>
                <c:pt idx="4">
                  <c:v>113895</c:v>
                </c:pt>
                <c:pt idx="5">
                  <c:v>39495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7B6-4082-833D-002C41C125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88713920"/>
        <c:axId val="688708880"/>
      </c:barChart>
      <c:catAx>
        <c:axId val="688713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688708880"/>
        <c:crosses val="autoZero"/>
        <c:auto val="1"/>
        <c:lblAlgn val="ctr"/>
        <c:lblOffset val="100"/>
        <c:noMultiLvlLbl val="0"/>
      </c:catAx>
      <c:valAx>
        <c:axId val="688708880"/>
        <c:scaling>
          <c:orientation val="minMax"/>
          <c:max val="600000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prstDash val="sysDot"/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688713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Inter" panose="02000503000000020004" pitchFamily="2" charset="0"/>
          <a:ea typeface="Inter" panose="02000503000000020004" pitchFamily="2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'Visa Data'!$A$19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659DF6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-1.0270656329158986E-16"/>
                  <c:y val="-7.37626262626262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F0B-42E5-A88E-D93CC4F03C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rgbClr val="001D6C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Data'!$B$19:$H$19</c:f>
              <c:numCache>
                <c:formatCode>#,##0</c:formatCode>
                <c:ptCount val="7"/>
                <c:pt idx="0">
                  <c:v>34863</c:v>
                </c:pt>
                <c:pt idx="1">
                  <c:v>25365</c:v>
                </c:pt>
                <c:pt idx="2">
                  <c:v>17874</c:v>
                </c:pt>
                <c:pt idx="3">
                  <c:v>11745</c:v>
                </c:pt>
                <c:pt idx="4">
                  <c:v>23982</c:v>
                </c:pt>
                <c:pt idx="5">
                  <c:v>23598</c:v>
                </c:pt>
                <c:pt idx="6">
                  <c:v>23604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0B-42E5-A88E-D93CC4F03CCB}"/>
            </c:ext>
          </c:extLst>
        </c:ser>
        <c:ser>
          <c:idx val="1"/>
          <c:order val="1"/>
          <c:tx>
            <c:strRef>
              <c:f>'Visa Data'!$A$20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BCAC94"/>
            </a:solidFill>
            <a:ln>
              <a:noFill/>
            </a:ln>
            <a:effectLst/>
          </c:spPr>
          <c:invertIfNegative val="0"/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Data'!$B$20:$H$20</c:f>
              <c:numCache>
                <c:formatCode>#,##0</c:formatCode>
                <c:ptCount val="7"/>
                <c:pt idx="0">
                  <c:v>23850</c:v>
                </c:pt>
                <c:pt idx="1">
                  <c:v>8472</c:v>
                </c:pt>
                <c:pt idx="2">
                  <c:v>9171</c:v>
                </c:pt>
                <c:pt idx="3">
                  <c:v>10341</c:v>
                </c:pt>
                <c:pt idx="4">
                  <c:v>17997</c:v>
                </c:pt>
                <c:pt idx="5">
                  <c:v>20640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0B-42E5-A88E-D93CC4F03CCB}"/>
            </c:ext>
          </c:extLst>
        </c:ser>
        <c:ser>
          <c:idx val="2"/>
          <c:order val="2"/>
          <c:tx>
            <c:strRef>
              <c:f>'Visa Data'!$A$21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rgbClr val="0BBDBA"/>
            </a:solidFill>
            <a:ln>
              <a:noFill/>
            </a:ln>
            <a:effectLst/>
          </c:spPr>
          <c:invertIfNegative val="0"/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Data'!$B$21:$H$21</c:f>
              <c:numCache>
                <c:formatCode>#,##0</c:formatCode>
                <c:ptCount val="7"/>
                <c:pt idx="0">
                  <c:v>26256</c:v>
                </c:pt>
                <c:pt idx="1">
                  <c:v>14703</c:v>
                </c:pt>
                <c:pt idx="2">
                  <c:v>9891</c:v>
                </c:pt>
                <c:pt idx="3">
                  <c:v>11505</c:v>
                </c:pt>
                <c:pt idx="4">
                  <c:v>18201</c:v>
                </c:pt>
                <c:pt idx="5">
                  <c:v>18744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F0B-42E5-A88E-D93CC4F03CCB}"/>
            </c:ext>
          </c:extLst>
        </c:ser>
        <c:ser>
          <c:idx val="3"/>
          <c:order val="3"/>
          <c:tx>
            <c:strRef>
              <c:f>'Visa Data'!$A$22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rgbClr val="001D6C"/>
            </a:solidFill>
            <a:ln>
              <a:noFill/>
            </a:ln>
            <a:effectLst/>
          </c:spPr>
          <c:invertIfNegative val="0"/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Data'!$B$22:$H$22</c:f>
              <c:numCache>
                <c:formatCode>#,##0</c:formatCode>
                <c:ptCount val="7"/>
                <c:pt idx="0">
                  <c:v>23607</c:v>
                </c:pt>
                <c:pt idx="1">
                  <c:v>10317</c:v>
                </c:pt>
                <c:pt idx="2">
                  <c:v>7770</c:v>
                </c:pt>
                <c:pt idx="3">
                  <c:v>14691</c:v>
                </c:pt>
                <c:pt idx="4">
                  <c:v>15432</c:v>
                </c:pt>
                <c:pt idx="5">
                  <c:v>19491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F0B-42E5-A88E-D93CC4F03C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88713920"/>
        <c:axId val="688708880"/>
      </c:barChart>
      <c:catAx>
        <c:axId val="688713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688708880"/>
        <c:crosses val="autoZero"/>
        <c:auto val="1"/>
        <c:lblAlgn val="ctr"/>
        <c:lblOffset val="100"/>
        <c:noMultiLvlLbl val="0"/>
      </c:catAx>
      <c:valAx>
        <c:axId val="688708880"/>
        <c:scaling>
          <c:orientation val="minMax"/>
          <c:max val="600000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prstDash val="sysDot"/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688713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Inter" panose="02000503000000020004" pitchFamily="2" charset="0"/>
          <a:ea typeface="Inter" panose="02000503000000020004" pitchFamily="2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'Visa Data'!$A$33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659DF6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-1.0270656329158986E-16"/>
                  <c:y val="-7.69696969696970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D45-49A0-9FB6-A335952349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rgbClr val="001D6C"/>
                    </a:solidFill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Data'!$B$33:$H$33</c:f>
              <c:numCache>
                <c:formatCode>#,##0</c:formatCode>
                <c:ptCount val="7"/>
                <c:pt idx="0">
                  <c:v>32173</c:v>
                </c:pt>
                <c:pt idx="1">
                  <c:v>24409</c:v>
                </c:pt>
                <c:pt idx="2">
                  <c:v>18343</c:v>
                </c:pt>
                <c:pt idx="3">
                  <c:v>30288</c:v>
                </c:pt>
                <c:pt idx="4">
                  <c:v>31594</c:v>
                </c:pt>
                <c:pt idx="5">
                  <c:v>33696</c:v>
                </c:pt>
                <c:pt idx="6">
                  <c:v>29524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45-49A0-9FB6-A335952349B7}"/>
            </c:ext>
          </c:extLst>
        </c:ser>
        <c:ser>
          <c:idx val="1"/>
          <c:order val="1"/>
          <c:tx>
            <c:strRef>
              <c:f>'Visa Data'!$A$34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BCAC94"/>
            </a:solidFill>
            <a:ln>
              <a:noFill/>
            </a:ln>
            <a:effectLst/>
          </c:spPr>
          <c:invertIfNegative val="0"/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Data'!$B$34:$H$34</c:f>
              <c:numCache>
                <c:formatCode>#,##0</c:formatCode>
                <c:ptCount val="7"/>
                <c:pt idx="0">
                  <c:v>140184</c:v>
                </c:pt>
                <c:pt idx="1">
                  <c:v>1112</c:v>
                </c:pt>
                <c:pt idx="2">
                  <c:v>124969</c:v>
                </c:pt>
                <c:pt idx="3">
                  <c:v>143763</c:v>
                </c:pt>
                <c:pt idx="4">
                  <c:v>173973</c:v>
                </c:pt>
                <c:pt idx="5">
                  <c:v>166664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45-49A0-9FB6-A335952349B7}"/>
            </c:ext>
          </c:extLst>
        </c:ser>
        <c:ser>
          <c:idx val="2"/>
          <c:order val="2"/>
          <c:tx>
            <c:strRef>
              <c:f>'Visa Data'!$A$35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rgbClr val="0BBDBA"/>
            </a:solidFill>
            <a:ln>
              <a:noFill/>
            </a:ln>
            <a:effectLst/>
          </c:spPr>
          <c:invertIfNegative val="0"/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Data'!$B$35:$H$35</c:f>
              <c:numCache>
                <c:formatCode>#,##0</c:formatCode>
                <c:ptCount val="7"/>
                <c:pt idx="0">
                  <c:v>138557</c:v>
                </c:pt>
                <c:pt idx="1">
                  <c:v>33296</c:v>
                </c:pt>
                <c:pt idx="2">
                  <c:v>171026</c:v>
                </c:pt>
                <c:pt idx="3">
                  <c:v>160873</c:v>
                </c:pt>
                <c:pt idx="4">
                  <c:v>166446</c:v>
                </c:pt>
                <c:pt idx="5">
                  <c:v>131165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D45-49A0-9FB6-A335952349B7}"/>
            </c:ext>
          </c:extLst>
        </c:ser>
        <c:ser>
          <c:idx val="3"/>
          <c:order val="3"/>
          <c:tx>
            <c:strRef>
              <c:f>'Visa Data'!$A$36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rgbClr val="001D6C"/>
            </a:solidFill>
            <a:ln>
              <a:noFill/>
            </a:ln>
            <a:effectLst/>
          </c:spPr>
          <c:invertIfNegative val="0"/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Data'!$B$36:$H$36</c:f>
              <c:numCache>
                <c:formatCode>#,##0</c:formatCode>
                <c:ptCount val="7"/>
                <c:pt idx="0">
                  <c:v>52693</c:v>
                </c:pt>
                <c:pt idx="1">
                  <c:v>44033</c:v>
                </c:pt>
                <c:pt idx="2">
                  <c:v>76703</c:v>
                </c:pt>
                <c:pt idx="3">
                  <c:v>74232</c:v>
                </c:pt>
                <c:pt idx="4">
                  <c:v>70378</c:v>
                </c:pt>
                <c:pt idx="5">
                  <c:v>59279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D45-49A0-9FB6-A335952349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88713920"/>
        <c:axId val="688708880"/>
      </c:barChart>
      <c:catAx>
        <c:axId val="688713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688708880"/>
        <c:crosses val="autoZero"/>
        <c:auto val="1"/>
        <c:lblAlgn val="ctr"/>
        <c:lblOffset val="100"/>
        <c:noMultiLvlLbl val="0"/>
      </c:catAx>
      <c:valAx>
        <c:axId val="688708880"/>
        <c:scaling>
          <c:orientation val="minMax"/>
          <c:max val="600000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prstDash val="sysDot"/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688713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Inter" panose="02000503000000020004" pitchFamily="2" charset="0"/>
          <a:ea typeface="Inter" panose="02000503000000020004" pitchFamily="2" charset="0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'Visa Data'!$A$26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659DF6"/>
            </a:solidFill>
            <a:ln>
              <a:noFill/>
            </a:ln>
            <a:effectLst/>
          </c:spPr>
          <c:invertIfNegative val="0"/>
          <c:dLbls>
            <c:dLbl>
              <c:idx val="6"/>
              <c:layout>
                <c:manualLayout>
                  <c:x val="-1.0270656329158986E-16"/>
                  <c:y val="-8.9797979797979793E-2"/>
                </c:manualLayout>
              </c:layout>
              <c:tx>
                <c:rich>
                  <a:bodyPr/>
                  <a:lstStyle/>
                  <a:p>
                    <a:fld id="{4D0C4D38-0563-47AB-B895-BF6F1D1A30BE}" type="VALUE">
                      <a:rPr lang="en-US">
                        <a:solidFill>
                          <a:srgbClr val="001D6C"/>
                        </a:solidFill>
                      </a:rPr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28C5-4167-AD92-B53C643703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 wrap="square" lIns="38100" tIns="19050" rIns="38100" bIns="19050" anchor="ctr">
                <a:spAutoFit/>
              </a:bodyPr>
              <a:lstStyle/>
              <a:p>
                <a:pPr>
                  <a:defRPr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Data'!$B$26:$H$26</c:f>
              <c:numCache>
                <c:formatCode>#,##0</c:formatCode>
                <c:ptCount val="7"/>
                <c:pt idx="0">
                  <c:v>31682</c:v>
                </c:pt>
                <c:pt idx="1">
                  <c:v>38903</c:v>
                </c:pt>
                <c:pt idx="2">
                  <c:v>39621</c:v>
                </c:pt>
                <c:pt idx="3">
                  <c:v>56954</c:v>
                </c:pt>
                <c:pt idx="4">
                  <c:v>49013</c:v>
                </c:pt>
                <c:pt idx="5">
                  <c:v>38027</c:v>
                </c:pt>
                <c:pt idx="6">
                  <c:v>48263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C5-4167-AD92-B53C64370315}"/>
            </c:ext>
          </c:extLst>
        </c:ser>
        <c:ser>
          <c:idx val="1"/>
          <c:order val="1"/>
          <c:tx>
            <c:strRef>
              <c:f>'Visa Data'!$A$27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BCAC94"/>
            </a:solidFill>
            <a:ln>
              <a:noFill/>
            </a:ln>
            <a:effectLst/>
          </c:spPr>
          <c:invertIfNegative val="0"/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Data'!$B$27:$H$27</c:f>
              <c:numCache>
                <c:formatCode>#,##0</c:formatCode>
                <c:ptCount val="7"/>
                <c:pt idx="0">
                  <c:v>98352</c:v>
                </c:pt>
                <c:pt idx="1">
                  <c:v>637</c:v>
                </c:pt>
                <c:pt idx="2">
                  <c:v>25319</c:v>
                </c:pt>
                <c:pt idx="3">
                  <c:v>37756</c:v>
                </c:pt>
                <c:pt idx="4">
                  <c:v>59715</c:v>
                </c:pt>
                <c:pt idx="5">
                  <c:v>45408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C5-4167-AD92-B53C64370315}"/>
            </c:ext>
          </c:extLst>
        </c:ser>
        <c:ser>
          <c:idx val="2"/>
          <c:order val="2"/>
          <c:tx>
            <c:strRef>
              <c:f>'Visa Data'!$A$28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rgbClr val="0BBDBA"/>
            </a:solidFill>
            <a:ln>
              <a:noFill/>
            </a:ln>
            <a:effectLst/>
          </c:spPr>
          <c:invertIfNegative val="0"/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Data'!$B$28:$H$28</c:f>
              <c:numCache>
                <c:formatCode>#,##0</c:formatCode>
                <c:ptCount val="7"/>
                <c:pt idx="0">
                  <c:v>218914</c:v>
                </c:pt>
                <c:pt idx="1">
                  <c:v>113871</c:v>
                </c:pt>
                <c:pt idx="2">
                  <c:v>246114</c:v>
                </c:pt>
                <c:pt idx="3">
                  <c:v>315879</c:v>
                </c:pt>
                <c:pt idx="4">
                  <c:v>303532</c:v>
                </c:pt>
                <c:pt idx="5">
                  <c:v>263913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C5-4167-AD92-B53C64370315}"/>
            </c:ext>
          </c:extLst>
        </c:ser>
        <c:ser>
          <c:idx val="3"/>
          <c:order val="3"/>
          <c:tx>
            <c:strRef>
              <c:f>'Visa Data'!$A$29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rgbClr val="001D6C"/>
            </a:solidFill>
            <a:ln>
              <a:noFill/>
            </a:ln>
            <a:effectLst/>
          </c:spPr>
          <c:invertIfNegative val="0"/>
          <c:cat>
            <c:numRef>
              <c:f>'Visa Data'!$B$4:$H$4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'Visa Data'!$B$29:$H$29</c:f>
              <c:numCache>
                <c:formatCode>#,##0</c:formatCode>
                <c:ptCount val="7"/>
                <c:pt idx="0">
                  <c:v>39415</c:v>
                </c:pt>
                <c:pt idx="1">
                  <c:v>77571</c:v>
                </c:pt>
                <c:pt idx="2">
                  <c:v>69570</c:v>
                </c:pt>
                <c:pt idx="3">
                  <c:v>78538</c:v>
                </c:pt>
                <c:pt idx="4">
                  <c:v>49649</c:v>
                </c:pt>
                <c:pt idx="5">
                  <c:v>49987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8C5-4167-AD92-B53C643703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88713920"/>
        <c:axId val="688708880"/>
      </c:barChart>
      <c:catAx>
        <c:axId val="688713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688708880"/>
        <c:crosses val="autoZero"/>
        <c:auto val="1"/>
        <c:lblAlgn val="ctr"/>
        <c:lblOffset val="100"/>
        <c:noMultiLvlLbl val="0"/>
      </c:catAx>
      <c:valAx>
        <c:axId val="688708880"/>
        <c:scaling>
          <c:orientation val="minMax"/>
          <c:max val="600000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prstDash val="sysDot"/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688713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latin typeface="Inter" panose="02000503000000020004" pitchFamily="2" charset="0"/>
          <a:ea typeface="Inter" panose="02000503000000020004" pitchFamily="2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185741621291519E-2"/>
          <c:y val="0.12220249551109057"/>
          <c:w val="0.96962851675741701"/>
          <c:h val="0.819863693055361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'Visa Data'!$A$45</c:f>
              <c:strCache>
                <c:ptCount val="1"/>
                <c:pt idx="0">
                  <c:v>Q1</c:v>
                </c:pt>
              </c:strCache>
            </c:strRef>
          </c:tx>
          <c:spPr>
            <a:solidFill>
              <a:srgbClr val="659DF6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-1.1955609588156819E-2"/>
                  <c:y val="1.203446654111065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A6B-4A6F-94A9-DD094EA95E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Inter" panose="02000503000000020004" pitchFamily="2" charset="0"/>
                    <a:ea typeface="Inter" panose="02000503000000020004" pitchFamily="2" charset="0"/>
                    <a:cs typeface="Arial" panose="020B0604020202020204" pitchFamily="34" charset="0"/>
                  </a:defRPr>
                </a:pPr>
                <a:endParaRPr lang="en-SK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'Visa Data'!$B$39:$F$39</c:f>
              <c:numCache>
                <c:formatCode>General</c:formatCode>
                <c:ptCount val="5"/>
                <c:pt idx="4" formatCode="#,##0">
                  <c:v>1787808</c:v>
                </c:pt>
              </c:numCache>
            </c:numRef>
          </c:cat>
          <c:val>
            <c:numRef>
              <c:f>'Visa Data'!$B$45:$F$45</c:f>
              <c:numCache>
                <c:formatCode>0%</c:formatCode>
                <c:ptCount val="5"/>
                <c:pt idx="0">
                  <c:v>-0.27949934154556155</c:v>
                </c:pt>
                <c:pt idx="1">
                  <c:v>-0.27208380520951303</c:v>
                </c:pt>
                <c:pt idx="2">
                  <c:v>0</c:v>
                </c:pt>
                <c:pt idx="3">
                  <c:v>-0.22</c:v>
                </c:pt>
                <c:pt idx="4">
                  <c:v>6.6531619927834296E-2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4E-456E-BE25-D4CA14D17D1A}"/>
            </c:ext>
          </c:extLst>
        </c:ser>
        <c:ser>
          <c:idx val="1"/>
          <c:order val="1"/>
          <c:tx>
            <c:strRef>
              <c:f>'Visa Data'!$A$46</c:f>
              <c:strCache>
                <c:ptCount val="1"/>
                <c:pt idx="0">
                  <c:v>Q2</c:v>
                </c:pt>
              </c:strCache>
            </c:strRef>
          </c:tx>
          <c:spPr>
            <a:solidFill>
              <a:srgbClr val="BCAC94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1.5371498041915911E-2"/>
                  <c:y val="3.28268203030084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A6B-4A6F-94A9-DD094EA95E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Inter" panose="02000503000000020004" pitchFamily="2" charset="0"/>
                    <a:ea typeface="Inter" panose="02000503000000020004" pitchFamily="2" charset="0"/>
                    <a:cs typeface="Arial" panose="020B0604020202020204" pitchFamily="34" charset="0"/>
                  </a:defRPr>
                </a:pPr>
                <a:endParaRPr lang="en-SK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'Visa Data'!$B$39:$F$39</c:f>
              <c:numCache>
                <c:formatCode>General</c:formatCode>
                <c:ptCount val="5"/>
                <c:pt idx="4" formatCode="#,##0">
                  <c:v>1787808</c:v>
                </c:pt>
              </c:numCache>
            </c:numRef>
          </c:cat>
          <c:val>
            <c:numRef>
              <c:f>'Visa Data'!$B$46:$F$46</c:f>
              <c:numCache>
                <c:formatCode>0%</c:formatCode>
                <c:ptCount val="5"/>
                <c:pt idx="0">
                  <c:v>-0.39364120550792414</c:v>
                </c:pt>
                <c:pt idx="1">
                  <c:v>-0.56007803200634831</c:v>
                </c:pt>
                <c:pt idx="2">
                  <c:v>0.14685780963493911</c:v>
                </c:pt>
                <c:pt idx="3">
                  <c:v>-0.23958804320522487</c:v>
                </c:pt>
                <c:pt idx="4">
                  <c:v>-4.2012266271203025E-2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4E-456E-BE25-D4CA14D17D1A}"/>
            </c:ext>
          </c:extLst>
        </c:ser>
        <c:ser>
          <c:idx val="2"/>
          <c:order val="2"/>
          <c:tx>
            <c:strRef>
              <c:f>'Visa Data'!$A$47</c:f>
              <c:strCache>
                <c:ptCount val="1"/>
                <c:pt idx="0">
                  <c:v>Q3</c:v>
                </c:pt>
              </c:strCache>
            </c:strRef>
          </c:tx>
          <c:spPr>
            <a:solidFill>
              <a:srgbClr val="0BBDBA"/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1.0247665361277273E-2"/>
                  <c:y val="6.017233270555325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A6B-4A6F-94A9-DD094EA95E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Inter" panose="02000503000000020004" pitchFamily="2" charset="0"/>
                    <a:ea typeface="Inter" panose="02000503000000020004" pitchFamily="2" charset="0"/>
                    <a:cs typeface="Arial" panose="020B0604020202020204" pitchFamily="34" charset="0"/>
                  </a:defRPr>
                </a:pPr>
                <a:endParaRPr lang="en-SK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'Visa Data'!$B$39:$F$39</c:f>
              <c:numCache>
                <c:formatCode>General</c:formatCode>
                <c:ptCount val="5"/>
                <c:pt idx="4" formatCode="#,##0">
                  <c:v>1787808</c:v>
                </c:pt>
              </c:numCache>
            </c:numRef>
          </c:cat>
          <c:val>
            <c:numRef>
              <c:f>'Visa Data'!$B$47:$F$47</c:f>
              <c:numCache>
                <c:formatCode>0%</c:formatCode>
                <c:ptCount val="5"/>
                <c:pt idx="0">
                  <c:v>-0.19400508971426733</c:v>
                </c:pt>
                <c:pt idx="1">
                  <c:v>-0.42262949956101847</c:v>
                </c:pt>
                <c:pt idx="2">
                  <c:v>2.9833525630459823E-2</c:v>
                </c:pt>
                <c:pt idx="3">
                  <c:v>-0.13052660016077378</c:v>
                </c:pt>
                <c:pt idx="4">
                  <c:v>-0.21196664383643948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44E-456E-BE25-D4CA14D17D1A}"/>
            </c:ext>
          </c:extLst>
        </c:ser>
        <c:ser>
          <c:idx val="3"/>
          <c:order val="3"/>
          <c:tx>
            <c:strRef>
              <c:f>'Visa Data'!$A$48</c:f>
              <c:strCache>
                <c:ptCount val="1"/>
                <c:pt idx="0">
                  <c:v>Q4</c:v>
                </c:pt>
              </c:strCache>
            </c:strRef>
          </c:tx>
          <c:spPr>
            <a:solidFill>
              <a:srgbClr val="001D6C"/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1.5371498041915911E-2"/>
                  <c:y val="-1.64108257694932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A6B-4A6F-94A9-DD094EA95E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Inter" panose="02000503000000020004" pitchFamily="2" charset="0"/>
                    <a:ea typeface="Inter" panose="02000503000000020004" pitchFamily="2" charset="0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'Visa Data'!$B$39:$F$39</c:f>
              <c:numCache>
                <c:formatCode>General</c:formatCode>
                <c:ptCount val="5"/>
                <c:pt idx="4" formatCode="#,##0">
                  <c:v>1787808</c:v>
                </c:pt>
              </c:numCache>
            </c:numRef>
          </c:cat>
          <c:val>
            <c:numRef>
              <c:f>'Visa Data'!$B$48:$F$48</c:f>
              <c:numCache>
                <c:formatCode>0%</c:formatCode>
                <c:ptCount val="5"/>
                <c:pt idx="0">
                  <c:v>-6.1130411544628727E-3</c:v>
                </c:pt>
                <c:pt idx="1">
                  <c:v>-0.65323324114315817</c:v>
                </c:pt>
                <c:pt idx="2">
                  <c:v>0.26302488335925345</c:v>
                </c:pt>
                <c:pt idx="3">
                  <c:v>6.8077906906482966E-3</c:v>
                </c:pt>
                <c:pt idx="4">
                  <c:v>-0.15770553297905598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44E-456E-BE25-D4CA14D17D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66398047"/>
        <c:axId val="1666400447"/>
      </c:barChart>
      <c:catAx>
        <c:axId val="166639804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high"/>
        <c:crossAx val="1666400447"/>
        <c:crosses val="autoZero"/>
        <c:auto val="1"/>
        <c:lblAlgn val="ctr"/>
        <c:lblOffset val="100"/>
        <c:noMultiLvlLbl val="0"/>
      </c:catAx>
      <c:valAx>
        <c:axId val="1666400447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6663980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Inter" panose="02000503000000020004" pitchFamily="2" charset="0"/>
          <a:ea typeface="Inter" panose="02000503000000020004" pitchFamily="2" charset="0"/>
          <a:cs typeface="Arial" panose="020B0604020202020204" pitchFamily="34" charset="0"/>
        </a:defRPr>
      </a:pPr>
      <a:endParaRPr lang="en-SK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Sheet1!$B$95:$B$96</c:f>
              <c:strCache>
                <c:ptCount val="2"/>
                <c:pt idx="1">
                  <c:v>2019</c:v>
                </c:pt>
              </c:strCache>
            </c:strRef>
          </c:tx>
          <c:spPr>
            <a:solidFill>
              <a:srgbClr val="F1DFBF"/>
            </a:solidFill>
            <a:ln>
              <a:noFill/>
            </a:ln>
            <a:effectLst/>
          </c:spPr>
          <c:invertIfNegative val="0"/>
          <c:cat>
            <c:strRef>
              <c:f>Sheet1!$A$97:$A$109</c:f>
              <c:strCache>
                <c:ptCount val="13"/>
                <c:pt idx="0">
                  <c:v>China</c:v>
                </c:pt>
                <c:pt idx="1">
                  <c:v>India</c:v>
                </c:pt>
                <c:pt idx="2">
                  <c:v>Pakistan</c:v>
                </c:pt>
                <c:pt idx="3">
                  <c:v>Nepal</c:v>
                </c:pt>
                <c:pt idx="4">
                  <c:v>Vietnam</c:v>
                </c:pt>
                <c:pt idx="5">
                  <c:v>Nigeria</c:v>
                </c:pt>
                <c:pt idx="6">
                  <c:v>South Korea</c:v>
                </c:pt>
                <c:pt idx="7">
                  <c:v>Japan</c:v>
                </c:pt>
                <c:pt idx="8">
                  <c:v>Bangladesh</c:v>
                </c:pt>
                <c:pt idx="9">
                  <c:v>Philippines</c:v>
                </c:pt>
                <c:pt idx="10">
                  <c:v>France</c:v>
                </c:pt>
                <c:pt idx="11">
                  <c:v>Brazil</c:v>
                </c:pt>
                <c:pt idx="12">
                  <c:v>Germany</c:v>
                </c:pt>
              </c:strCache>
            </c:strRef>
          </c:cat>
          <c:val>
            <c:numRef>
              <c:f>Sheet1!$B$97:$B$109</c:f>
              <c:numCache>
                <c:formatCode>#,##0</c:formatCode>
                <c:ptCount val="13"/>
                <c:pt idx="0">
                  <c:v>377311</c:v>
                </c:pt>
                <c:pt idx="1">
                  <c:v>245122</c:v>
                </c:pt>
                <c:pt idx="2">
                  <c:v>12454</c:v>
                </c:pt>
                <c:pt idx="3">
                  <c:v>15110</c:v>
                </c:pt>
                <c:pt idx="4">
                  <c:v>34468</c:v>
                </c:pt>
                <c:pt idx="5">
                  <c:v>15799</c:v>
                </c:pt>
                <c:pt idx="6">
                  <c:v>43850</c:v>
                </c:pt>
                <c:pt idx="7">
                  <c:v>30968</c:v>
                </c:pt>
                <c:pt idx="8">
                  <c:v>8743</c:v>
                </c:pt>
                <c:pt idx="9">
                  <c:v>18279</c:v>
                </c:pt>
                <c:pt idx="10">
                  <c:v>17402</c:v>
                </c:pt>
                <c:pt idx="11">
                  <c:v>29939</c:v>
                </c:pt>
                <c:pt idx="12">
                  <c:v>13063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2E-4000-9594-39ACADF4A217}"/>
            </c:ext>
          </c:extLst>
        </c:ser>
        <c:ser>
          <c:idx val="1"/>
          <c:order val="1"/>
          <c:tx>
            <c:strRef>
              <c:f>Sheet1!$C$95:$C$96</c:f>
              <c:strCache>
                <c:ptCount val="2"/>
                <c:pt idx="1">
                  <c:v>2020</c:v>
                </c:pt>
              </c:strCache>
            </c:strRef>
          </c:tx>
          <c:spPr>
            <a:solidFill>
              <a:srgbClr val="BCAC94"/>
            </a:solidFill>
            <a:ln>
              <a:noFill/>
            </a:ln>
            <a:effectLst/>
          </c:spPr>
          <c:invertIfNegative val="0"/>
          <c:cat>
            <c:strRef>
              <c:f>Sheet1!$A$97:$A$109</c:f>
              <c:strCache>
                <c:ptCount val="13"/>
                <c:pt idx="0">
                  <c:v>China</c:v>
                </c:pt>
                <c:pt idx="1">
                  <c:v>India</c:v>
                </c:pt>
                <c:pt idx="2">
                  <c:v>Pakistan</c:v>
                </c:pt>
                <c:pt idx="3">
                  <c:v>Nepal</c:v>
                </c:pt>
                <c:pt idx="4">
                  <c:v>Vietnam</c:v>
                </c:pt>
                <c:pt idx="5">
                  <c:v>Nigeria</c:v>
                </c:pt>
                <c:pt idx="6">
                  <c:v>South Korea</c:v>
                </c:pt>
                <c:pt idx="7">
                  <c:v>Japan</c:v>
                </c:pt>
                <c:pt idx="8">
                  <c:v>Bangladesh</c:v>
                </c:pt>
                <c:pt idx="9">
                  <c:v>Philippines</c:v>
                </c:pt>
                <c:pt idx="10">
                  <c:v>France</c:v>
                </c:pt>
                <c:pt idx="11">
                  <c:v>Brazil</c:v>
                </c:pt>
                <c:pt idx="12">
                  <c:v>Germany</c:v>
                </c:pt>
              </c:strCache>
            </c:strRef>
          </c:cat>
          <c:val>
            <c:numRef>
              <c:f>Sheet1!$C$97:$C$109</c:f>
              <c:numCache>
                <c:formatCode>#,##0</c:formatCode>
                <c:ptCount val="13"/>
                <c:pt idx="0">
                  <c:v>146119</c:v>
                </c:pt>
                <c:pt idx="1">
                  <c:v>126448</c:v>
                </c:pt>
                <c:pt idx="2">
                  <c:v>10718</c:v>
                </c:pt>
                <c:pt idx="3">
                  <c:v>6517</c:v>
                </c:pt>
                <c:pt idx="4">
                  <c:v>11858</c:v>
                </c:pt>
                <c:pt idx="5">
                  <c:v>13602</c:v>
                </c:pt>
                <c:pt idx="6">
                  <c:v>19629</c:v>
                </c:pt>
                <c:pt idx="7">
                  <c:v>13130</c:v>
                </c:pt>
                <c:pt idx="8">
                  <c:v>6589</c:v>
                </c:pt>
                <c:pt idx="9">
                  <c:v>7535</c:v>
                </c:pt>
                <c:pt idx="10">
                  <c:v>9100</c:v>
                </c:pt>
                <c:pt idx="11">
                  <c:v>6728</c:v>
                </c:pt>
                <c:pt idx="12">
                  <c:v>4923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12E-4000-9594-39ACADF4A217}"/>
            </c:ext>
          </c:extLst>
        </c:ser>
        <c:ser>
          <c:idx val="2"/>
          <c:order val="2"/>
          <c:tx>
            <c:strRef>
              <c:f>Sheet1!$D$95:$D$96</c:f>
              <c:strCache>
                <c:ptCount val="2"/>
                <c:pt idx="1">
                  <c:v>2021</c:v>
                </c:pt>
              </c:strCache>
            </c:strRef>
          </c:tx>
          <c:spPr>
            <a:solidFill>
              <a:srgbClr val="77A9FF"/>
            </a:solidFill>
            <a:ln>
              <a:noFill/>
            </a:ln>
            <a:effectLst/>
          </c:spPr>
          <c:invertIfNegative val="0"/>
          <c:cat>
            <c:strRef>
              <c:f>Sheet1!$A$97:$A$109</c:f>
              <c:strCache>
                <c:ptCount val="13"/>
                <c:pt idx="0">
                  <c:v>China</c:v>
                </c:pt>
                <c:pt idx="1">
                  <c:v>India</c:v>
                </c:pt>
                <c:pt idx="2">
                  <c:v>Pakistan</c:v>
                </c:pt>
                <c:pt idx="3">
                  <c:v>Nepal</c:v>
                </c:pt>
                <c:pt idx="4">
                  <c:v>Vietnam</c:v>
                </c:pt>
                <c:pt idx="5">
                  <c:v>Nigeria</c:v>
                </c:pt>
                <c:pt idx="6">
                  <c:v>South Korea</c:v>
                </c:pt>
                <c:pt idx="7">
                  <c:v>Japan</c:v>
                </c:pt>
                <c:pt idx="8">
                  <c:v>Bangladesh</c:v>
                </c:pt>
                <c:pt idx="9">
                  <c:v>Philippines</c:v>
                </c:pt>
                <c:pt idx="10">
                  <c:v>France</c:v>
                </c:pt>
                <c:pt idx="11">
                  <c:v>Brazil</c:v>
                </c:pt>
                <c:pt idx="12">
                  <c:v>Germany</c:v>
                </c:pt>
              </c:strCache>
            </c:strRef>
          </c:cat>
          <c:val>
            <c:numRef>
              <c:f>Sheet1!$D$97:$D$109</c:f>
              <c:numCache>
                <c:formatCode>#,##0</c:formatCode>
                <c:ptCount val="13"/>
                <c:pt idx="0">
                  <c:v>285850</c:v>
                </c:pt>
                <c:pt idx="1">
                  <c:v>318937</c:v>
                </c:pt>
                <c:pt idx="2">
                  <c:v>21353</c:v>
                </c:pt>
                <c:pt idx="3">
                  <c:v>13510</c:v>
                </c:pt>
                <c:pt idx="4">
                  <c:v>16022</c:v>
                </c:pt>
                <c:pt idx="5">
                  <c:v>38223</c:v>
                </c:pt>
                <c:pt idx="6">
                  <c:v>30016</c:v>
                </c:pt>
                <c:pt idx="7">
                  <c:v>20136</c:v>
                </c:pt>
                <c:pt idx="8">
                  <c:v>18998</c:v>
                </c:pt>
                <c:pt idx="9">
                  <c:v>18691</c:v>
                </c:pt>
                <c:pt idx="10">
                  <c:v>25420</c:v>
                </c:pt>
                <c:pt idx="11">
                  <c:v>18265</c:v>
                </c:pt>
                <c:pt idx="12">
                  <c:v>16126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12E-4000-9594-39ACADF4A217}"/>
            </c:ext>
          </c:extLst>
        </c:ser>
        <c:ser>
          <c:idx val="3"/>
          <c:order val="3"/>
          <c:tx>
            <c:strRef>
              <c:f>Sheet1!$E$95:$E$96</c:f>
              <c:strCache>
                <c:ptCount val="2"/>
                <c:pt idx="1">
                  <c:v>2022</c:v>
                </c:pt>
              </c:strCache>
            </c:strRef>
          </c:tx>
          <c:spPr>
            <a:solidFill>
              <a:srgbClr val="0BBDBA"/>
            </a:solidFill>
            <a:ln>
              <a:noFill/>
            </a:ln>
            <a:effectLst/>
          </c:spPr>
          <c:invertIfNegative val="0"/>
          <c:cat>
            <c:strRef>
              <c:f>Sheet1!$A$97:$A$109</c:f>
              <c:strCache>
                <c:ptCount val="13"/>
                <c:pt idx="0">
                  <c:v>China</c:v>
                </c:pt>
                <c:pt idx="1">
                  <c:v>India</c:v>
                </c:pt>
                <c:pt idx="2">
                  <c:v>Pakistan</c:v>
                </c:pt>
                <c:pt idx="3">
                  <c:v>Nepal</c:v>
                </c:pt>
                <c:pt idx="4">
                  <c:v>Vietnam</c:v>
                </c:pt>
                <c:pt idx="5">
                  <c:v>Nigeria</c:v>
                </c:pt>
                <c:pt idx="6">
                  <c:v>South Korea</c:v>
                </c:pt>
                <c:pt idx="7">
                  <c:v>Japan</c:v>
                </c:pt>
                <c:pt idx="8">
                  <c:v>Bangladesh</c:v>
                </c:pt>
                <c:pt idx="9">
                  <c:v>Philippines</c:v>
                </c:pt>
                <c:pt idx="10">
                  <c:v>France</c:v>
                </c:pt>
                <c:pt idx="11">
                  <c:v>Brazil</c:v>
                </c:pt>
                <c:pt idx="12">
                  <c:v>Germany</c:v>
                </c:pt>
              </c:strCache>
            </c:strRef>
          </c:cat>
          <c:val>
            <c:numRef>
              <c:f>Sheet1!$E$97:$E$109</c:f>
              <c:numCache>
                <c:formatCode>#,##0</c:formatCode>
                <c:ptCount val="13"/>
                <c:pt idx="0">
                  <c:v>244829</c:v>
                </c:pt>
                <c:pt idx="1">
                  <c:v>486682</c:v>
                </c:pt>
                <c:pt idx="2">
                  <c:v>39832</c:v>
                </c:pt>
                <c:pt idx="3">
                  <c:v>38425</c:v>
                </c:pt>
                <c:pt idx="4">
                  <c:v>30461</c:v>
                </c:pt>
                <c:pt idx="5">
                  <c:v>80829</c:v>
                </c:pt>
                <c:pt idx="6">
                  <c:v>32446</c:v>
                </c:pt>
                <c:pt idx="7">
                  <c:v>28546</c:v>
                </c:pt>
                <c:pt idx="8">
                  <c:v>31462</c:v>
                </c:pt>
                <c:pt idx="9">
                  <c:v>36592</c:v>
                </c:pt>
                <c:pt idx="10">
                  <c:v>23456</c:v>
                </c:pt>
                <c:pt idx="11">
                  <c:v>27855</c:v>
                </c:pt>
                <c:pt idx="12">
                  <c:v>17941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12E-4000-9594-39ACADF4A217}"/>
            </c:ext>
          </c:extLst>
        </c:ser>
        <c:ser>
          <c:idx val="4"/>
          <c:order val="4"/>
          <c:tx>
            <c:strRef>
              <c:f>Sheet1!$F$95:$F$96</c:f>
              <c:strCache>
                <c:ptCount val="2"/>
                <c:pt idx="1">
                  <c:v>2023</c:v>
                </c:pt>
              </c:strCache>
            </c:strRef>
          </c:tx>
          <c:spPr>
            <a:solidFill>
              <a:srgbClr val="D02670"/>
            </a:solidFill>
            <a:ln>
              <a:noFill/>
            </a:ln>
            <a:effectLst/>
          </c:spPr>
          <c:invertIfNegative val="0"/>
          <c:cat>
            <c:strRef>
              <c:f>Sheet1!$A$97:$A$109</c:f>
              <c:strCache>
                <c:ptCount val="13"/>
                <c:pt idx="0">
                  <c:v>China</c:v>
                </c:pt>
                <c:pt idx="1">
                  <c:v>India</c:v>
                </c:pt>
                <c:pt idx="2">
                  <c:v>Pakistan</c:v>
                </c:pt>
                <c:pt idx="3">
                  <c:v>Nepal</c:v>
                </c:pt>
                <c:pt idx="4">
                  <c:v>Vietnam</c:v>
                </c:pt>
                <c:pt idx="5">
                  <c:v>Nigeria</c:v>
                </c:pt>
                <c:pt idx="6">
                  <c:v>South Korea</c:v>
                </c:pt>
                <c:pt idx="7">
                  <c:v>Japan</c:v>
                </c:pt>
                <c:pt idx="8">
                  <c:v>Bangladesh</c:v>
                </c:pt>
                <c:pt idx="9">
                  <c:v>Philippines</c:v>
                </c:pt>
                <c:pt idx="10">
                  <c:v>France</c:v>
                </c:pt>
                <c:pt idx="11">
                  <c:v>Brazil</c:v>
                </c:pt>
                <c:pt idx="12">
                  <c:v>Germany</c:v>
                </c:pt>
              </c:strCache>
            </c:strRef>
          </c:cat>
          <c:val>
            <c:numRef>
              <c:f>Sheet1!$F$97:$F$109</c:f>
              <c:numCache>
                <c:formatCode>#,##0</c:formatCode>
                <c:ptCount val="13"/>
                <c:pt idx="0">
                  <c:v>318988</c:v>
                </c:pt>
                <c:pt idx="1">
                  <c:v>521422</c:v>
                </c:pt>
                <c:pt idx="2">
                  <c:v>46433</c:v>
                </c:pt>
                <c:pt idx="3">
                  <c:v>47224</c:v>
                </c:pt>
                <c:pt idx="4">
                  <c:v>37548</c:v>
                </c:pt>
                <c:pt idx="5">
                  <c:v>81567</c:v>
                </c:pt>
                <c:pt idx="6">
                  <c:v>30302</c:v>
                </c:pt>
                <c:pt idx="7">
                  <c:v>27442</c:v>
                </c:pt>
                <c:pt idx="8">
                  <c:v>28138</c:v>
                </c:pt>
                <c:pt idx="9">
                  <c:v>46330</c:v>
                </c:pt>
                <c:pt idx="10">
                  <c:v>22628</c:v>
                </c:pt>
                <c:pt idx="11">
                  <c:v>27226</c:v>
                </c:pt>
                <c:pt idx="12">
                  <c:v>16125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12E-4000-9594-39ACADF4A217}"/>
            </c:ext>
          </c:extLst>
        </c:ser>
        <c:ser>
          <c:idx val="5"/>
          <c:order val="5"/>
          <c:tx>
            <c:strRef>
              <c:f>Sheet1!$G$95:$G$96</c:f>
              <c:strCache>
                <c:ptCount val="2"/>
                <c:pt idx="1">
                  <c:v>2024</c:v>
                </c:pt>
              </c:strCache>
            </c:strRef>
          </c:tx>
          <c:spPr>
            <a:solidFill>
              <a:srgbClr val="001D6C"/>
            </a:solidFill>
            <a:ln>
              <a:noFill/>
            </a:ln>
            <a:effectLst/>
          </c:spPr>
          <c:invertIfNegative val="0"/>
          <c:cat>
            <c:strRef>
              <c:f>Sheet1!$A$97:$A$109</c:f>
              <c:strCache>
                <c:ptCount val="13"/>
                <c:pt idx="0">
                  <c:v>China</c:v>
                </c:pt>
                <c:pt idx="1">
                  <c:v>India</c:v>
                </c:pt>
                <c:pt idx="2">
                  <c:v>Pakistan</c:v>
                </c:pt>
                <c:pt idx="3">
                  <c:v>Nepal</c:v>
                </c:pt>
                <c:pt idx="4">
                  <c:v>Vietnam</c:v>
                </c:pt>
                <c:pt idx="5">
                  <c:v>Nigeria</c:v>
                </c:pt>
                <c:pt idx="6">
                  <c:v>South Korea</c:v>
                </c:pt>
                <c:pt idx="7">
                  <c:v>Japan</c:v>
                </c:pt>
                <c:pt idx="8">
                  <c:v>Bangladesh</c:v>
                </c:pt>
                <c:pt idx="9">
                  <c:v>Philippines</c:v>
                </c:pt>
                <c:pt idx="10">
                  <c:v>France</c:v>
                </c:pt>
                <c:pt idx="11">
                  <c:v>Brazil</c:v>
                </c:pt>
                <c:pt idx="12">
                  <c:v>Germany</c:v>
                </c:pt>
              </c:strCache>
            </c:strRef>
          </c:cat>
          <c:val>
            <c:numRef>
              <c:f>Sheet1!$G$97:$G$109</c:f>
              <c:numCache>
                <c:formatCode>#,##0</c:formatCode>
                <c:ptCount val="13"/>
                <c:pt idx="0">
                  <c:v>304611</c:v>
                </c:pt>
                <c:pt idx="1">
                  <c:v>302467</c:v>
                </c:pt>
                <c:pt idx="2">
                  <c:v>45642</c:v>
                </c:pt>
                <c:pt idx="3">
                  <c:v>38263</c:v>
                </c:pt>
                <c:pt idx="4">
                  <c:v>35987</c:v>
                </c:pt>
                <c:pt idx="5">
                  <c:v>35143</c:v>
                </c:pt>
                <c:pt idx="6">
                  <c:v>28367</c:v>
                </c:pt>
                <c:pt idx="7">
                  <c:v>24831</c:v>
                </c:pt>
                <c:pt idx="8">
                  <c:v>24787</c:v>
                </c:pt>
                <c:pt idx="9">
                  <c:v>22885</c:v>
                </c:pt>
                <c:pt idx="10">
                  <c:v>22645</c:v>
                </c:pt>
                <c:pt idx="11">
                  <c:v>17913</c:v>
                </c:pt>
                <c:pt idx="12">
                  <c:v>17174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12E-4000-9594-39ACADF4A2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78923648"/>
        <c:axId val="978924008"/>
      </c:barChart>
      <c:lineChart>
        <c:grouping val="standard"/>
        <c:varyColors val="0"/>
        <c:ser>
          <c:idx val="6"/>
          <c:order val="6"/>
          <c:tx>
            <c:strRef>
              <c:f>Sheet1!$H$95:$H$96</c:f>
              <c:strCache>
                <c:ptCount val="2"/>
                <c:pt idx="1">
                  <c:v>Change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Sheet1!$A$97:$A$109</c:f>
              <c:strCache>
                <c:ptCount val="13"/>
                <c:pt idx="0">
                  <c:v>China</c:v>
                </c:pt>
                <c:pt idx="1">
                  <c:v>India</c:v>
                </c:pt>
                <c:pt idx="2">
                  <c:v>Pakistan</c:v>
                </c:pt>
                <c:pt idx="3">
                  <c:v>Nepal</c:v>
                </c:pt>
                <c:pt idx="4">
                  <c:v>Vietnam</c:v>
                </c:pt>
                <c:pt idx="5">
                  <c:v>Nigeria</c:v>
                </c:pt>
                <c:pt idx="6">
                  <c:v>South Korea</c:v>
                </c:pt>
                <c:pt idx="7">
                  <c:v>Japan</c:v>
                </c:pt>
                <c:pt idx="8">
                  <c:v>Bangladesh</c:v>
                </c:pt>
                <c:pt idx="9">
                  <c:v>Philippines</c:v>
                </c:pt>
                <c:pt idx="10">
                  <c:v>France</c:v>
                </c:pt>
                <c:pt idx="11">
                  <c:v>Brazil</c:v>
                </c:pt>
                <c:pt idx="12">
                  <c:v>Germany</c:v>
                </c:pt>
              </c:strCache>
            </c:strRef>
          </c:cat>
          <c:val>
            <c:numRef>
              <c:f>Sheet1!$H$97:$H$109</c:f>
              <c:numCache>
                <c:formatCode>0%</c:formatCode>
                <c:ptCount val="13"/>
                <c:pt idx="0">
                  <c:v>-4.5070660965302767E-2</c:v>
                </c:pt>
                <c:pt idx="1">
                  <c:v>-0.41991899075988359</c:v>
                </c:pt>
                <c:pt idx="2">
                  <c:v>-1.7035298171559021E-2</c:v>
                </c:pt>
                <c:pt idx="3">
                  <c:v>-0.18975520921565303</c:v>
                </c:pt>
                <c:pt idx="4">
                  <c:v>-4.1573452647278186E-2</c:v>
                </c:pt>
                <c:pt idx="5">
                  <c:v>-0.5691517402871259</c:v>
                </c:pt>
                <c:pt idx="6">
                  <c:v>-6.3857171143818836E-2</c:v>
                </c:pt>
                <c:pt idx="7">
                  <c:v>-9.5146126375628581E-2</c:v>
                </c:pt>
                <c:pt idx="8">
                  <c:v>-0.11909161987348071</c:v>
                </c:pt>
                <c:pt idx="9">
                  <c:v>-0.50604360025901141</c:v>
                </c:pt>
                <c:pt idx="10">
                  <c:v>7.5128159802018146E-4</c:v>
                </c:pt>
                <c:pt idx="11">
                  <c:v>-0.34206273415117905</c:v>
                </c:pt>
                <c:pt idx="12">
                  <c:v>6.5054263565891501E-2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D12E-4000-9594-39ACADF4A2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12825320"/>
        <c:axId val="978926528"/>
      </c:lineChart>
      <c:catAx>
        <c:axId val="978923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978924008"/>
        <c:crosses val="autoZero"/>
        <c:auto val="1"/>
        <c:lblAlgn val="ctr"/>
        <c:lblOffset val="100"/>
        <c:noMultiLvlLbl val="0"/>
      </c:catAx>
      <c:valAx>
        <c:axId val="978924008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rgbClr val="F1DFBF"/>
              </a:solidFill>
              <a:prstDash val="sysDot"/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Inter" panose="02000503000000020004" pitchFamily="2" charset="0"/>
                <a:ea typeface="Inter" panose="02000503000000020004" pitchFamily="2" charset="0"/>
                <a:cs typeface="+mn-cs"/>
              </a:defRPr>
            </a:pPr>
            <a:endParaRPr lang="en-US"/>
          </a:p>
        </c:txPr>
        <c:crossAx val="978923648"/>
        <c:crosses val="autoZero"/>
        <c:crossBetween val="between"/>
      </c:valAx>
      <c:valAx>
        <c:axId val="978926528"/>
        <c:scaling>
          <c:orientation val="minMax"/>
        </c:scaling>
        <c:delete val="1"/>
        <c:axPos val="r"/>
        <c:numFmt formatCode="0%" sourceLinked="1"/>
        <c:majorTickMark val="none"/>
        <c:minorTickMark val="none"/>
        <c:tickLblPos val="nextTo"/>
        <c:crossAx val="1012825320"/>
        <c:crosses val="max"/>
        <c:crossBetween val="between"/>
      </c:valAx>
      <c:catAx>
        <c:axId val="10128253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7892652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egendEntry>
        <c:idx val="6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Inter" panose="02000503000000020004" pitchFamily="2" charset="0"/>
              <a:ea typeface="Inter" panose="02000503000000020004" pitchFamily="2" charset="0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Inter" panose="02000503000000020004" pitchFamily="2" charset="0"/>
          <a:ea typeface="Inter" panose="02000503000000020004" pitchFamily="2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USA</c:v>
                </c:pt>
              </c:strCache>
            </c:strRef>
          </c:tx>
          <c:spPr>
            <a:ln w="38100" cap="rnd">
              <a:solidFill>
                <a:srgbClr val="598DDF"/>
              </a:solidFill>
              <a:round/>
            </a:ln>
            <a:effectLst/>
          </c:spPr>
          <c:marker>
            <c:symbol val="none"/>
          </c:marker>
          <c:dPt>
            <c:idx val="6"/>
            <c:marker>
              <c:symbol val="none"/>
            </c:marker>
            <c:bubble3D val="0"/>
            <c:spPr>
              <a:ln w="38100" cap="rnd">
                <a:solidFill>
                  <a:srgbClr val="598DDF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2261-4EFC-ABE0-B4926B9DD939}"/>
              </c:ext>
            </c:extLst>
          </c:dPt>
          <c:dLbls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261-4EFC-ABE0-B4926B9DD9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598DDF"/>
                    </a:solidFill>
                    <a:latin typeface="Inter" panose="02000503000000020004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 outlook</c:v>
                </c:pt>
              </c:strCache>
            </c:strRef>
          </c:cat>
          <c:val>
            <c:numRef>
              <c:f>Sheet1!$B$2:$H$2</c:f>
              <c:numCache>
                <c:formatCode>#,##0</c:formatCode>
                <c:ptCount val="7"/>
                <c:pt idx="0">
                  <c:v>268355</c:v>
                </c:pt>
                <c:pt idx="1">
                  <c:v>84731</c:v>
                </c:pt>
                <c:pt idx="2">
                  <c:v>300800</c:v>
                </c:pt>
                <c:pt idx="3">
                  <c:v>315280</c:v>
                </c:pt>
                <c:pt idx="4">
                  <c:v>331848</c:v>
                </c:pt>
                <c:pt idx="5">
                  <c:v>293103</c:v>
                </c:pt>
                <c:pt idx="6">
                  <c:v>249138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261-4EFC-ABE0-B4926B9DD939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UK</c:v>
                </c:pt>
              </c:strCache>
            </c:strRef>
          </c:tx>
          <c:spPr>
            <a:ln w="38100" cap="rnd">
              <a:solidFill>
                <a:srgbClr val="EFD5B2"/>
              </a:solidFill>
              <a:round/>
            </a:ln>
            <a:effectLst/>
          </c:spPr>
          <c:marker>
            <c:symbol val="none"/>
          </c:marker>
          <c:dPt>
            <c:idx val="6"/>
            <c:marker>
              <c:symbol val="none"/>
            </c:marker>
            <c:bubble3D val="0"/>
            <c:spPr>
              <a:ln w="38100" cap="rnd">
                <a:solidFill>
                  <a:srgbClr val="EFD5B2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2261-4EFC-ABE0-B4926B9DD939}"/>
              </c:ext>
            </c:extLst>
          </c:dPt>
          <c:dLbls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261-4EFC-ABE0-B4926B9DD9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EFD5B2"/>
                    </a:solidFill>
                    <a:latin typeface="Inter" panose="02000503000000020004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 outlook</c:v>
                </c:pt>
              </c:strCache>
            </c:strRef>
          </c:cat>
          <c:val>
            <c:numRef>
              <c:f>Sheet1!$B$3:$H$3</c:f>
              <c:numCache>
                <c:formatCode>#,##0</c:formatCode>
                <c:ptCount val="7"/>
                <c:pt idx="0">
                  <c:v>268674</c:v>
                </c:pt>
                <c:pt idx="1">
                  <c:v>209827</c:v>
                </c:pt>
                <c:pt idx="2">
                  <c:v>375999</c:v>
                </c:pt>
                <c:pt idx="3">
                  <c:v>484140</c:v>
                </c:pt>
                <c:pt idx="4">
                  <c:v>456748</c:v>
                </c:pt>
                <c:pt idx="5">
                  <c:v>393125</c:v>
                </c:pt>
                <c:pt idx="6">
                  <c:v>361675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2261-4EFC-ABE0-B4926B9DD939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Canada</c:v>
                </c:pt>
              </c:strCache>
            </c:strRef>
          </c:tx>
          <c:spPr>
            <a:ln w="38100" cap="rnd">
              <a:solidFill>
                <a:srgbClr val="001D6C"/>
              </a:solidFill>
              <a:round/>
            </a:ln>
            <a:effectLst/>
          </c:spPr>
          <c:marker>
            <c:symbol val="none"/>
          </c:marker>
          <c:dPt>
            <c:idx val="6"/>
            <c:marker>
              <c:symbol val="none"/>
            </c:marker>
            <c:bubble3D val="0"/>
            <c:spPr>
              <a:ln w="38100" cap="rnd">
                <a:solidFill>
                  <a:srgbClr val="001D6C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2261-4EFC-ABE0-B4926B9DD939}"/>
              </c:ext>
            </c:extLst>
          </c:dPt>
          <c:dLbls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261-4EFC-ABE0-B4926B9DD9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001D6C"/>
                    </a:solidFill>
                    <a:latin typeface="Inter" panose="02000503000000020004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 outlook</c:v>
                </c:pt>
              </c:strCache>
            </c:strRef>
          </c:cat>
          <c:val>
            <c:numRef>
              <c:f>Sheet1!$B$4:$H$4</c:f>
              <c:numCache>
                <c:formatCode>#,##0</c:formatCode>
                <c:ptCount val="7"/>
                <c:pt idx="0">
                  <c:v>173074</c:v>
                </c:pt>
                <c:pt idx="1">
                  <c:v>121633</c:v>
                </c:pt>
                <c:pt idx="2">
                  <c:v>207083</c:v>
                </c:pt>
                <c:pt idx="3">
                  <c:v>232638</c:v>
                </c:pt>
                <c:pt idx="4">
                  <c:v>259679</c:v>
                </c:pt>
                <c:pt idx="5">
                  <c:v>103600</c:v>
                </c:pt>
                <c:pt idx="6">
                  <c:v>88060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2261-4EFC-ABE0-B4926B9DD939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Australia</c:v>
                </c:pt>
              </c:strCache>
            </c:strRef>
          </c:tx>
          <c:spPr>
            <a:ln w="38100" cap="rnd">
              <a:solidFill>
                <a:srgbClr val="A6C6FB"/>
              </a:solidFill>
              <a:round/>
            </a:ln>
            <a:effectLst/>
          </c:spPr>
          <c:marker>
            <c:symbol val="none"/>
          </c:marker>
          <c:dPt>
            <c:idx val="6"/>
            <c:marker>
              <c:symbol val="none"/>
            </c:marker>
            <c:bubble3D val="0"/>
            <c:spPr>
              <a:ln w="38100" cap="rnd">
                <a:solidFill>
                  <a:srgbClr val="A6C6FB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2261-4EFC-ABE0-B4926B9DD939}"/>
              </c:ext>
            </c:extLst>
          </c:dPt>
          <c:dLbls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261-4EFC-ABE0-B4926B9DD9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A6C6FB"/>
                    </a:solidFill>
                    <a:latin typeface="Inter" panose="02000503000000020004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 outlook</c:v>
                </c:pt>
              </c:strCache>
            </c:strRef>
          </c:cat>
          <c:val>
            <c:numRef>
              <c:f>Sheet1!$B$5:$H$5</c:f>
              <c:numCache>
                <c:formatCode>#,##0</c:formatCode>
                <c:ptCount val="7"/>
                <c:pt idx="0">
                  <c:v>125651</c:v>
                </c:pt>
                <c:pt idx="1">
                  <c:v>65585</c:v>
                </c:pt>
                <c:pt idx="2">
                  <c:v>57843</c:v>
                </c:pt>
                <c:pt idx="3">
                  <c:v>143885</c:v>
                </c:pt>
                <c:pt idx="4">
                  <c:v>188588</c:v>
                </c:pt>
                <c:pt idx="5">
                  <c:v>162404</c:v>
                </c:pt>
                <c:pt idx="6">
                  <c:v>131547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2261-4EFC-ABE0-B4926B9DD939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New Zealand</c:v>
                </c:pt>
              </c:strCache>
            </c:strRef>
          </c:tx>
          <c:spPr>
            <a:ln w="38100" cap="rnd">
              <a:solidFill>
                <a:srgbClr val="D02670"/>
              </a:solidFill>
              <a:round/>
            </a:ln>
            <a:effectLst/>
          </c:spPr>
          <c:marker>
            <c:symbol val="none"/>
          </c:marker>
          <c:dPt>
            <c:idx val="6"/>
            <c:marker>
              <c:symbol val="none"/>
            </c:marker>
            <c:bubble3D val="0"/>
            <c:spPr>
              <a:ln w="38100" cap="rnd">
                <a:solidFill>
                  <a:srgbClr val="D02670"/>
                </a:solidFill>
                <a:prstDash val="sysDash"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2261-4EFC-ABE0-B4926B9DD939}"/>
              </c:ext>
            </c:extLst>
          </c:dPt>
          <c:dLbls>
            <c:dLbl>
              <c:idx val="6"/>
              <c:layout>
                <c:manualLayout>
                  <c:x val="-1.7846666221671052E-3"/>
                  <c:y val="3.55702359282256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261-4EFC-ABE0-B4926B9DD9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rgbClr val="D02670"/>
                    </a:solidFill>
                    <a:latin typeface="Inter" panose="02000503000000020004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Sheet1!$B$1:$H$1</c:f>
              <c:strCach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 outlook</c:v>
                </c:pt>
              </c:strCache>
            </c:strRef>
          </c:cat>
          <c:val>
            <c:numRef>
              <c:f>Sheet1!$B$6:$H$6</c:f>
              <c:numCache>
                <c:formatCode>#,##0</c:formatCode>
                <c:ptCount val="7"/>
                <c:pt idx="0">
                  <c:v>108576</c:v>
                </c:pt>
                <c:pt idx="1">
                  <c:v>58857</c:v>
                </c:pt>
                <c:pt idx="2">
                  <c:v>44706</c:v>
                </c:pt>
                <c:pt idx="3">
                  <c:v>48282</c:v>
                </c:pt>
                <c:pt idx="4">
                  <c:v>75612</c:v>
                </c:pt>
                <c:pt idx="5">
                  <c:v>79133</c:v>
                </c:pt>
                <c:pt idx="6">
                  <c:v>83090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2261-4EFC-ABE0-B4926B9DD9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02262392"/>
        <c:axId val="602262752"/>
      </c:lineChart>
      <c:catAx>
        <c:axId val="602262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Inter" panose="02000503000000020004"/>
                <a:ea typeface="+mn-ea"/>
                <a:cs typeface="+mn-cs"/>
              </a:defRPr>
            </a:pPr>
            <a:endParaRPr lang="en-US"/>
          </a:p>
        </c:txPr>
        <c:crossAx val="602262752"/>
        <c:crosses val="autoZero"/>
        <c:auto val="1"/>
        <c:lblAlgn val="ctr"/>
        <c:lblOffset val="100"/>
        <c:noMultiLvlLbl val="0"/>
      </c:catAx>
      <c:valAx>
        <c:axId val="602262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Inter" panose="02000503000000020004"/>
                <a:ea typeface="+mn-ea"/>
                <a:cs typeface="+mn-cs"/>
              </a:defRPr>
            </a:pPr>
            <a:endParaRPr lang="en-US"/>
          </a:p>
        </c:txPr>
        <c:crossAx val="602262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9779825538298312"/>
          <c:y val="1.7785117964112807E-2"/>
          <c:w val="0.657943487899047"/>
          <c:h val="5.71959590904942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Inter" panose="02000503000000020004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latin typeface="Inter" panose="02000503000000020004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24F2EF-4A6F-41AD-B74A-79EAACDE3F45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06BFD-877A-4E03-9B87-F79C36AAB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983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06438" y="1155700"/>
            <a:ext cx="5543550" cy="3117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317BF4-4E34-42DD-A222-1824F327E4FD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51398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5470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317BF4-4E34-42DD-A222-1824F327E4FD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978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Terka </a:t>
            </a:r>
            <a:r>
              <a:rPr lang="en-GB" dirty="0" err="1"/>
              <a:t>upravis</a:t>
            </a:r>
            <a:r>
              <a:rPr lang="en-GB" dirty="0"/>
              <a:t> toto pre RS?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317BF4-4E34-42DD-A222-1824F327E4FD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70595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317BF4-4E34-42DD-A222-1824F327E4FD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1115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317BF4-4E34-42DD-A222-1824F327E4FD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6857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84A6D4-3BD7-6398-10BA-D55A81014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DF6E3D-B7F4-6D40-3BA2-7D5CCBC92F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97363F-94C5-2B70-10E0-36A2202EB0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09C423-D135-D708-2405-8625CF2BB7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317BF4-4E34-42DD-A222-1824F327E4FD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2661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87DBD3-9464-7A05-9136-34EFAB6CD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96BF7A-0FCB-0E68-92AB-A84DE2BA20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AEC7C1-F4EF-1FB1-34DD-3222A33B30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3DC638-F9BC-981B-8CF4-462FC30052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317BF4-4E34-42DD-A222-1824F327E4FD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8665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572FC-C04E-58EA-D01D-09D909B19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B9949E-1544-007A-7F83-786C4183C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4253E1B-7637-5937-784A-66A963208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E2180D-BDA3-7862-30B3-0226B943ED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317BF4-4E34-42DD-A222-1824F327E4FD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6842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C1764C-8BBE-8D84-7F90-50705A8168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71D59C-95CD-6E0B-1982-488DD241B2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475CEE-061D-5D52-1435-75B65DCF5E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28650" lvl="1" indent="-171450">
              <a:buFont typeface="Arial" panose="020B0604020202020204" pitchFamily="34" charset="0"/>
              <a:buChar char="•"/>
            </a:pPr>
            <a:endParaRPr lang="en-US" sz="1100" dirty="0">
              <a:latin typeface="Inter" panose="0200050300000002000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017B0-4538-EBF7-8B4F-BD72815EF6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317BF4-4E34-42DD-A222-1824F327E4FD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58579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44B76A-CAAC-B1F0-B09B-30A59E8007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52C403-2EF9-1EDB-6041-EC26DF14FD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982720-92E0-9DCE-CF5C-1668A876B0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E54E63-AFFA-C7C1-0E42-0001ACF92E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317BF4-4E34-42DD-A222-1824F327E4FD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00167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16BE4-F29B-26E6-EED0-1AE67D597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DD4CFF-2216-0E11-BFE4-C0FAA65F05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AF155B-A31A-BE62-57B7-91B9925641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BBFC0D-D713-E4DE-B479-9BC69A387C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7735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317BF4-4E34-42DD-A222-1824F327E4F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7735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3343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F9EE8-74A6-48DC-BFE4-F59BBA664F15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DA14-52F8-475D-9AA7-55D357E8B1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165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F9EE8-74A6-48DC-BFE4-F59BBA664F15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DA14-52F8-475D-9AA7-55D357E8B1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699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F9EE8-74A6-48DC-BFE4-F59BBA664F15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DA14-52F8-475D-9AA7-55D357E8B1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885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1122363"/>
            <a:ext cx="10363200" cy="2387600"/>
          </a:xfrm>
        </p:spPr>
        <p:txBody>
          <a:bodyPr anchor="b"/>
          <a:lstStyle>
            <a:lvl1pPr algn="ctr">
              <a:defRPr sz="6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2600"/>
            </a:lvl1pPr>
            <a:lvl2pPr marL="515719" indent="0" algn="ctr">
              <a:buNone/>
              <a:defRPr sz="2267"/>
            </a:lvl2pPr>
            <a:lvl3pPr marL="1031438" indent="0" algn="ctr">
              <a:buNone/>
              <a:defRPr sz="2000"/>
            </a:lvl3pPr>
            <a:lvl4pPr marL="1547159" indent="0" algn="ctr">
              <a:buNone/>
              <a:defRPr sz="1800"/>
            </a:lvl4pPr>
            <a:lvl5pPr marL="2062877" indent="0" algn="ctr">
              <a:buNone/>
              <a:defRPr sz="1800"/>
            </a:lvl5pPr>
            <a:lvl6pPr marL="2578596" indent="0" algn="ctr">
              <a:buNone/>
              <a:defRPr sz="1800"/>
            </a:lvl6pPr>
            <a:lvl7pPr marL="3094315" indent="0" algn="ctr">
              <a:buNone/>
              <a:defRPr sz="1800"/>
            </a:lvl7pPr>
            <a:lvl8pPr marL="3610034" indent="0" algn="ctr">
              <a:buNone/>
              <a:defRPr sz="1800"/>
            </a:lvl8pPr>
            <a:lvl9pPr marL="4125754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922F-0932-4EAF-901F-71B99C608252}" type="datetime1">
              <a:rPr lang="en-GB" smtClean="0"/>
              <a:t>06/06/2025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2104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8AC-B388-492E-82F8-4C4010D54382}" type="datetime1">
              <a:rPr lang="en-GB" smtClean="0"/>
              <a:t>06/06/2025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84005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4" y="1709742"/>
            <a:ext cx="10515600" cy="2852737"/>
          </a:xfrm>
        </p:spPr>
        <p:txBody>
          <a:bodyPr anchor="b"/>
          <a:lstStyle>
            <a:lvl1pPr>
              <a:defRPr sz="6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4" y="4589466"/>
            <a:ext cx="10515600" cy="1500187"/>
          </a:xfrm>
        </p:spPr>
        <p:txBody>
          <a:bodyPr/>
          <a:lstStyle>
            <a:lvl1pPr marL="0" indent="0">
              <a:buNone/>
              <a:defRPr sz="2600">
                <a:solidFill>
                  <a:schemeClr val="tx1"/>
                </a:solidFill>
              </a:defRPr>
            </a:lvl1pPr>
            <a:lvl2pPr marL="515719" indent="0">
              <a:buNone/>
              <a:defRPr sz="2267">
                <a:solidFill>
                  <a:schemeClr val="tx1">
                    <a:tint val="75000"/>
                  </a:schemeClr>
                </a:solidFill>
              </a:defRPr>
            </a:lvl2pPr>
            <a:lvl3pPr marL="103143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5471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628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859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943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1003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257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24768-7F2E-4AC5-B665-42313BB59BF3}" type="datetime1">
              <a:rPr lang="en-GB" smtClean="0"/>
              <a:t>06/06/2025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7267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4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9F86-7ED8-4948-A5A7-8757C5B48F3F}" type="datetime1">
              <a:rPr lang="en-GB" smtClean="0"/>
              <a:t>06/06/2025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91527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1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15719" indent="0">
              <a:buNone/>
              <a:defRPr sz="2267" b="1"/>
            </a:lvl2pPr>
            <a:lvl3pPr marL="1031438" indent="0">
              <a:buNone/>
              <a:defRPr sz="2000" b="1"/>
            </a:lvl3pPr>
            <a:lvl4pPr marL="1547159" indent="0">
              <a:buNone/>
              <a:defRPr sz="1800" b="1"/>
            </a:lvl4pPr>
            <a:lvl5pPr marL="2062877" indent="0">
              <a:buNone/>
              <a:defRPr sz="1800" b="1"/>
            </a:lvl5pPr>
            <a:lvl6pPr marL="2578596" indent="0">
              <a:buNone/>
              <a:defRPr sz="1800" b="1"/>
            </a:lvl6pPr>
            <a:lvl7pPr marL="3094315" indent="0">
              <a:buNone/>
              <a:defRPr sz="1800" b="1"/>
            </a:lvl7pPr>
            <a:lvl8pPr marL="3610034" indent="0">
              <a:buNone/>
              <a:defRPr sz="1800" b="1"/>
            </a:lvl8pPr>
            <a:lvl9pPr marL="4125754" indent="0">
              <a:buNone/>
              <a:defRPr sz="1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1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15719" indent="0">
              <a:buNone/>
              <a:defRPr sz="2267" b="1"/>
            </a:lvl2pPr>
            <a:lvl3pPr marL="1031438" indent="0">
              <a:buNone/>
              <a:defRPr sz="2000" b="1"/>
            </a:lvl3pPr>
            <a:lvl4pPr marL="1547159" indent="0">
              <a:buNone/>
              <a:defRPr sz="1800" b="1"/>
            </a:lvl4pPr>
            <a:lvl5pPr marL="2062877" indent="0">
              <a:buNone/>
              <a:defRPr sz="1800" b="1"/>
            </a:lvl5pPr>
            <a:lvl6pPr marL="2578596" indent="0">
              <a:buNone/>
              <a:defRPr sz="1800" b="1"/>
            </a:lvl6pPr>
            <a:lvl7pPr marL="3094315" indent="0">
              <a:buNone/>
              <a:defRPr sz="1800" b="1"/>
            </a:lvl7pPr>
            <a:lvl8pPr marL="3610034" indent="0">
              <a:buNone/>
              <a:defRPr sz="1800" b="1"/>
            </a:lvl8pPr>
            <a:lvl9pPr marL="4125754" indent="0">
              <a:buNone/>
              <a:defRPr sz="1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B76B0-9A25-436A-8F12-E07216EDC168}" type="datetime1">
              <a:rPr lang="en-GB" smtClean="0"/>
              <a:t>06/06/2025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61629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ACDD-E9D2-43C3-8B59-36169D06CD7A}" type="datetime1">
              <a:rPr lang="en-GB" smtClean="0"/>
              <a:t>06/06/2025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55981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EC595-8175-45AE-801F-B888619D37BF}" type="datetime1">
              <a:rPr lang="en-GB" smtClean="0"/>
              <a:t>06/06/2025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5724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1" cy="4873625"/>
          </a:xfrm>
        </p:spPr>
        <p:txBody>
          <a:bodyPr/>
          <a:lstStyle>
            <a:lvl1pPr>
              <a:defRPr sz="3600"/>
            </a:lvl1pPr>
            <a:lvl2pPr>
              <a:defRPr sz="3133"/>
            </a:lvl2pPr>
            <a:lvl3pPr>
              <a:defRPr sz="2600"/>
            </a:lvl3pPr>
            <a:lvl4pPr>
              <a:defRPr sz="2267"/>
            </a:lvl4pPr>
            <a:lvl5pPr>
              <a:defRPr sz="2267"/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1"/>
            <a:ext cx="3932237" cy="3811588"/>
          </a:xfrm>
        </p:spPr>
        <p:txBody>
          <a:bodyPr/>
          <a:lstStyle>
            <a:lvl1pPr marL="0" indent="0">
              <a:buNone/>
              <a:defRPr sz="1800"/>
            </a:lvl1pPr>
            <a:lvl2pPr marL="515719" indent="0">
              <a:buNone/>
              <a:defRPr sz="1600"/>
            </a:lvl2pPr>
            <a:lvl3pPr marL="1031438" indent="0">
              <a:buNone/>
              <a:defRPr sz="1333"/>
            </a:lvl3pPr>
            <a:lvl4pPr marL="1547159" indent="0">
              <a:buNone/>
              <a:defRPr sz="1267"/>
            </a:lvl4pPr>
            <a:lvl5pPr marL="2062877" indent="0">
              <a:buNone/>
              <a:defRPr sz="1267"/>
            </a:lvl5pPr>
            <a:lvl6pPr marL="2578596" indent="0">
              <a:buNone/>
              <a:defRPr sz="1267"/>
            </a:lvl6pPr>
            <a:lvl7pPr marL="3094315" indent="0">
              <a:buNone/>
              <a:defRPr sz="1267"/>
            </a:lvl7pPr>
            <a:lvl8pPr marL="3610034" indent="0">
              <a:buNone/>
              <a:defRPr sz="1267"/>
            </a:lvl8pPr>
            <a:lvl9pPr marL="4125754" indent="0">
              <a:buNone/>
              <a:defRPr sz="126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494EC-D6E9-4E4A-B732-99B03DBB1943}" type="datetime1">
              <a:rPr lang="en-GB" smtClean="0"/>
              <a:t>06/06/2025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2560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F9EE8-74A6-48DC-BFE4-F59BBA664F15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DA14-52F8-475D-9AA7-55D357E8B1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6632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1" cy="4873625"/>
          </a:xfrm>
        </p:spPr>
        <p:txBody>
          <a:bodyPr anchor="t"/>
          <a:lstStyle>
            <a:lvl1pPr marL="0" indent="0">
              <a:buNone/>
              <a:defRPr sz="3600"/>
            </a:lvl1pPr>
            <a:lvl2pPr marL="515719" indent="0">
              <a:buNone/>
              <a:defRPr sz="3133"/>
            </a:lvl2pPr>
            <a:lvl3pPr marL="1031438" indent="0">
              <a:buNone/>
              <a:defRPr sz="2600"/>
            </a:lvl3pPr>
            <a:lvl4pPr marL="1547159" indent="0">
              <a:buNone/>
              <a:defRPr sz="2267"/>
            </a:lvl4pPr>
            <a:lvl5pPr marL="2062877" indent="0">
              <a:buNone/>
              <a:defRPr sz="2267"/>
            </a:lvl5pPr>
            <a:lvl6pPr marL="2578596" indent="0">
              <a:buNone/>
              <a:defRPr sz="2267"/>
            </a:lvl6pPr>
            <a:lvl7pPr marL="3094315" indent="0">
              <a:buNone/>
              <a:defRPr sz="2267"/>
            </a:lvl7pPr>
            <a:lvl8pPr marL="3610034" indent="0">
              <a:buNone/>
              <a:defRPr sz="2267"/>
            </a:lvl8pPr>
            <a:lvl9pPr marL="4125754" indent="0">
              <a:buNone/>
              <a:defRPr sz="2267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1"/>
            <a:ext cx="3932237" cy="3811588"/>
          </a:xfrm>
        </p:spPr>
        <p:txBody>
          <a:bodyPr/>
          <a:lstStyle>
            <a:lvl1pPr marL="0" indent="0">
              <a:buNone/>
              <a:defRPr sz="1800"/>
            </a:lvl1pPr>
            <a:lvl2pPr marL="515719" indent="0">
              <a:buNone/>
              <a:defRPr sz="1600"/>
            </a:lvl2pPr>
            <a:lvl3pPr marL="1031438" indent="0">
              <a:buNone/>
              <a:defRPr sz="1333"/>
            </a:lvl3pPr>
            <a:lvl4pPr marL="1547159" indent="0">
              <a:buNone/>
              <a:defRPr sz="1267"/>
            </a:lvl4pPr>
            <a:lvl5pPr marL="2062877" indent="0">
              <a:buNone/>
              <a:defRPr sz="1267"/>
            </a:lvl5pPr>
            <a:lvl6pPr marL="2578596" indent="0">
              <a:buNone/>
              <a:defRPr sz="1267"/>
            </a:lvl6pPr>
            <a:lvl7pPr marL="3094315" indent="0">
              <a:buNone/>
              <a:defRPr sz="1267"/>
            </a:lvl7pPr>
            <a:lvl8pPr marL="3610034" indent="0">
              <a:buNone/>
              <a:defRPr sz="1267"/>
            </a:lvl8pPr>
            <a:lvl9pPr marL="4125754" indent="0">
              <a:buNone/>
              <a:defRPr sz="126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FA381-6856-4786-8D5B-BC5E0F7E689A}" type="datetime1">
              <a:rPr lang="en-GB" smtClean="0"/>
              <a:t>06/06/2025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79005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92E09-D2E5-4BF2-9FE9-004D5FEC1BB7}" type="datetime1">
              <a:rPr lang="en-GB" smtClean="0"/>
              <a:t>06/06/2025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66574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4" y="365124"/>
            <a:ext cx="2628899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4"/>
            <a:ext cx="7734301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AA152-F879-4813-9167-C1343E268C38}" type="datetime1">
              <a:rPr lang="en-GB" smtClean="0"/>
              <a:t>06/06/2025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27022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1122363"/>
            <a:ext cx="10363200" cy="2387600"/>
          </a:xfrm>
        </p:spPr>
        <p:txBody>
          <a:bodyPr anchor="b"/>
          <a:lstStyle>
            <a:lvl1pPr algn="ctr">
              <a:defRPr sz="6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</p:spPr>
        <p:txBody>
          <a:bodyPr/>
          <a:lstStyle>
            <a:lvl1pPr marL="0" indent="0" algn="ctr">
              <a:buNone/>
              <a:defRPr sz="2600"/>
            </a:lvl1pPr>
            <a:lvl2pPr marL="515719" indent="0" algn="ctr">
              <a:buNone/>
              <a:defRPr sz="2267"/>
            </a:lvl2pPr>
            <a:lvl3pPr marL="1031438" indent="0" algn="ctr">
              <a:buNone/>
              <a:defRPr sz="2000"/>
            </a:lvl3pPr>
            <a:lvl4pPr marL="1547159" indent="0" algn="ctr">
              <a:buNone/>
              <a:defRPr sz="1800"/>
            </a:lvl4pPr>
            <a:lvl5pPr marL="2062877" indent="0" algn="ctr">
              <a:buNone/>
              <a:defRPr sz="1800"/>
            </a:lvl5pPr>
            <a:lvl6pPr marL="2578596" indent="0" algn="ctr">
              <a:buNone/>
              <a:defRPr sz="1800"/>
            </a:lvl6pPr>
            <a:lvl7pPr marL="3094315" indent="0" algn="ctr">
              <a:buNone/>
              <a:defRPr sz="1800"/>
            </a:lvl7pPr>
            <a:lvl8pPr marL="3610034" indent="0" algn="ctr">
              <a:buNone/>
              <a:defRPr sz="1800"/>
            </a:lvl8pPr>
            <a:lvl9pPr marL="4125754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F922F-0932-4EAF-901F-71B99C608252}" type="datetime1">
              <a:rPr lang="en-GB" smtClean="0"/>
              <a:t>06/06/2025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22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A28AC-B388-492E-82F8-4C4010D54382}" type="datetime1">
              <a:rPr lang="en-GB" smtClean="0"/>
              <a:t>06/06/2025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09102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4" y="1709742"/>
            <a:ext cx="10515600" cy="2852737"/>
          </a:xfrm>
        </p:spPr>
        <p:txBody>
          <a:bodyPr anchor="b"/>
          <a:lstStyle>
            <a:lvl1pPr>
              <a:defRPr sz="6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4" y="4589466"/>
            <a:ext cx="10515600" cy="1500187"/>
          </a:xfrm>
        </p:spPr>
        <p:txBody>
          <a:bodyPr/>
          <a:lstStyle>
            <a:lvl1pPr marL="0" indent="0">
              <a:buNone/>
              <a:defRPr sz="2600">
                <a:solidFill>
                  <a:schemeClr val="tx1"/>
                </a:solidFill>
              </a:defRPr>
            </a:lvl1pPr>
            <a:lvl2pPr marL="515719" indent="0">
              <a:buNone/>
              <a:defRPr sz="2267">
                <a:solidFill>
                  <a:schemeClr val="tx1">
                    <a:tint val="75000"/>
                  </a:schemeClr>
                </a:solidFill>
              </a:defRPr>
            </a:lvl2pPr>
            <a:lvl3pPr marL="103143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5471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628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859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943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1003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257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24768-7F2E-4AC5-B665-42313BB59BF3}" type="datetime1">
              <a:rPr lang="en-GB" smtClean="0"/>
              <a:t>06/06/2025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93854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4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9F86-7ED8-4948-A5A7-8757C5B48F3F}" type="datetime1">
              <a:rPr lang="en-GB" smtClean="0"/>
              <a:t>06/06/2025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89211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1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1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15719" indent="0">
              <a:buNone/>
              <a:defRPr sz="2267" b="1"/>
            </a:lvl2pPr>
            <a:lvl3pPr marL="1031438" indent="0">
              <a:buNone/>
              <a:defRPr sz="2000" b="1"/>
            </a:lvl3pPr>
            <a:lvl4pPr marL="1547159" indent="0">
              <a:buNone/>
              <a:defRPr sz="1800" b="1"/>
            </a:lvl4pPr>
            <a:lvl5pPr marL="2062877" indent="0">
              <a:buNone/>
              <a:defRPr sz="1800" b="1"/>
            </a:lvl5pPr>
            <a:lvl6pPr marL="2578596" indent="0">
              <a:buNone/>
              <a:defRPr sz="1800" b="1"/>
            </a:lvl6pPr>
            <a:lvl7pPr marL="3094315" indent="0">
              <a:buNone/>
              <a:defRPr sz="1800" b="1"/>
            </a:lvl7pPr>
            <a:lvl8pPr marL="3610034" indent="0">
              <a:buNone/>
              <a:defRPr sz="1800" b="1"/>
            </a:lvl8pPr>
            <a:lvl9pPr marL="4125754" indent="0">
              <a:buNone/>
              <a:defRPr sz="1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1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15719" indent="0">
              <a:buNone/>
              <a:defRPr sz="2267" b="1"/>
            </a:lvl2pPr>
            <a:lvl3pPr marL="1031438" indent="0">
              <a:buNone/>
              <a:defRPr sz="2000" b="1"/>
            </a:lvl3pPr>
            <a:lvl4pPr marL="1547159" indent="0">
              <a:buNone/>
              <a:defRPr sz="1800" b="1"/>
            </a:lvl4pPr>
            <a:lvl5pPr marL="2062877" indent="0">
              <a:buNone/>
              <a:defRPr sz="1800" b="1"/>
            </a:lvl5pPr>
            <a:lvl6pPr marL="2578596" indent="0">
              <a:buNone/>
              <a:defRPr sz="1800" b="1"/>
            </a:lvl6pPr>
            <a:lvl7pPr marL="3094315" indent="0">
              <a:buNone/>
              <a:defRPr sz="1800" b="1"/>
            </a:lvl7pPr>
            <a:lvl8pPr marL="3610034" indent="0">
              <a:buNone/>
              <a:defRPr sz="1800" b="1"/>
            </a:lvl8pPr>
            <a:lvl9pPr marL="4125754" indent="0">
              <a:buNone/>
              <a:defRPr sz="18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B76B0-9A25-436A-8F12-E07216EDC168}" type="datetime1">
              <a:rPr lang="en-GB" smtClean="0"/>
              <a:t>06/06/2025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70440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9ACDD-E9D2-43C3-8B59-36169D06CD7A}" type="datetime1">
              <a:rPr lang="en-GB" smtClean="0"/>
              <a:t>06/06/2025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5123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EC595-8175-45AE-801F-B888619D37BF}" type="datetime1">
              <a:rPr lang="en-GB" smtClean="0"/>
              <a:t>06/06/2025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2047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F9EE8-74A6-48DC-BFE4-F59BBA664F15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DA14-52F8-475D-9AA7-55D357E8B1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1733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1" cy="4873625"/>
          </a:xfrm>
        </p:spPr>
        <p:txBody>
          <a:bodyPr/>
          <a:lstStyle>
            <a:lvl1pPr>
              <a:defRPr sz="3600"/>
            </a:lvl1pPr>
            <a:lvl2pPr>
              <a:defRPr sz="3133"/>
            </a:lvl2pPr>
            <a:lvl3pPr>
              <a:defRPr sz="2600"/>
            </a:lvl3pPr>
            <a:lvl4pPr>
              <a:defRPr sz="2267"/>
            </a:lvl4pPr>
            <a:lvl5pPr>
              <a:defRPr sz="2267"/>
            </a:lvl5pPr>
            <a:lvl6pPr>
              <a:defRPr sz="2267"/>
            </a:lvl6pPr>
            <a:lvl7pPr>
              <a:defRPr sz="2267"/>
            </a:lvl7pPr>
            <a:lvl8pPr>
              <a:defRPr sz="2267"/>
            </a:lvl8pPr>
            <a:lvl9pPr>
              <a:defRPr sz="226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1"/>
            <a:ext cx="3932237" cy="3811588"/>
          </a:xfrm>
        </p:spPr>
        <p:txBody>
          <a:bodyPr/>
          <a:lstStyle>
            <a:lvl1pPr marL="0" indent="0">
              <a:buNone/>
              <a:defRPr sz="1800"/>
            </a:lvl1pPr>
            <a:lvl2pPr marL="515719" indent="0">
              <a:buNone/>
              <a:defRPr sz="1600"/>
            </a:lvl2pPr>
            <a:lvl3pPr marL="1031438" indent="0">
              <a:buNone/>
              <a:defRPr sz="1333"/>
            </a:lvl3pPr>
            <a:lvl4pPr marL="1547159" indent="0">
              <a:buNone/>
              <a:defRPr sz="1267"/>
            </a:lvl4pPr>
            <a:lvl5pPr marL="2062877" indent="0">
              <a:buNone/>
              <a:defRPr sz="1267"/>
            </a:lvl5pPr>
            <a:lvl6pPr marL="2578596" indent="0">
              <a:buNone/>
              <a:defRPr sz="1267"/>
            </a:lvl6pPr>
            <a:lvl7pPr marL="3094315" indent="0">
              <a:buNone/>
              <a:defRPr sz="1267"/>
            </a:lvl7pPr>
            <a:lvl8pPr marL="3610034" indent="0">
              <a:buNone/>
              <a:defRPr sz="1267"/>
            </a:lvl8pPr>
            <a:lvl9pPr marL="4125754" indent="0">
              <a:buNone/>
              <a:defRPr sz="126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494EC-D6E9-4E4A-B732-99B03DBB1943}" type="datetime1">
              <a:rPr lang="en-GB" smtClean="0"/>
              <a:t>06/06/2025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71549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1" cy="4873625"/>
          </a:xfrm>
        </p:spPr>
        <p:txBody>
          <a:bodyPr anchor="t"/>
          <a:lstStyle>
            <a:lvl1pPr marL="0" indent="0">
              <a:buNone/>
              <a:defRPr sz="3600"/>
            </a:lvl1pPr>
            <a:lvl2pPr marL="515719" indent="0">
              <a:buNone/>
              <a:defRPr sz="3133"/>
            </a:lvl2pPr>
            <a:lvl3pPr marL="1031438" indent="0">
              <a:buNone/>
              <a:defRPr sz="2600"/>
            </a:lvl3pPr>
            <a:lvl4pPr marL="1547159" indent="0">
              <a:buNone/>
              <a:defRPr sz="2267"/>
            </a:lvl4pPr>
            <a:lvl5pPr marL="2062877" indent="0">
              <a:buNone/>
              <a:defRPr sz="2267"/>
            </a:lvl5pPr>
            <a:lvl6pPr marL="2578596" indent="0">
              <a:buNone/>
              <a:defRPr sz="2267"/>
            </a:lvl6pPr>
            <a:lvl7pPr marL="3094315" indent="0">
              <a:buNone/>
              <a:defRPr sz="2267"/>
            </a:lvl7pPr>
            <a:lvl8pPr marL="3610034" indent="0">
              <a:buNone/>
              <a:defRPr sz="2267"/>
            </a:lvl8pPr>
            <a:lvl9pPr marL="4125754" indent="0">
              <a:buNone/>
              <a:defRPr sz="2267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1"/>
            <a:ext cx="3932237" cy="3811588"/>
          </a:xfrm>
        </p:spPr>
        <p:txBody>
          <a:bodyPr/>
          <a:lstStyle>
            <a:lvl1pPr marL="0" indent="0">
              <a:buNone/>
              <a:defRPr sz="1800"/>
            </a:lvl1pPr>
            <a:lvl2pPr marL="515719" indent="0">
              <a:buNone/>
              <a:defRPr sz="1600"/>
            </a:lvl2pPr>
            <a:lvl3pPr marL="1031438" indent="0">
              <a:buNone/>
              <a:defRPr sz="1333"/>
            </a:lvl3pPr>
            <a:lvl4pPr marL="1547159" indent="0">
              <a:buNone/>
              <a:defRPr sz="1267"/>
            </a:lvl4pPr>
            <a:lvl5pPr marL="2062877" indent="0">
              <a:buNone/>
              <a:defRPr sz="1267"/>
            </a:lvl5pPr>
            <a:lvl6pPr marL="2578596" indent="0">
              <a:buNone/>
              <a:defRPr sz="1267"/>
            </a:lvl6pPr>
            <a:lvl7pPr marL="3094315" indent="0">
              <a:buNone/>
              <a:defRPr sz="1267"/>
            </a:lvl7pPr>
            <a:lvl8pPr marL="3610034" indent="0">
              <a:buNone/>
              <a:defRPr sz="1267"/>
            </a:lvl8pPr>
            <a:lvl9pPr marL="4125754" indent="0">
              <a:buNone/>
              <a:defRPr sz="126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FA381-6856-4786-8D5B-BC5E0F7E689A}" type="datetime1">
              <a:rPr lang="en-GB" smtClean="0"/>
              <a:t>06/06/2025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9300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92E09-D2E5-4BF2-9FE9-004D5FEC1BB7}" type="datetime1">
              <a:rPr lang="en-GB" smtClean="0"/>
              <a:t>06/06/2025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2690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4" y="365124"/>
            <a:ext cx="2628899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4"/>
            <a:ext cx="7734301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AA152-F879-4813-9167-C1343E268C38}" type="datetime1">
              <a:rPr lang="en-GB" smtClean="0"/>
              <a:t>06/06/2025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190DE-7D60-46FC-AF13-39360AF06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8916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F9EE8-74A6-48DC-BFE4-F59BBA664F15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DA14-52F8-475D-9AA7-55D357E8B1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488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F9EE8-74A6-48DC-BFE4-F59BBA664F15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DA14-52F8-475D-9AA7-55D357E8B1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82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F9EE8-74A6-48DC-BFE4-F59BBA664F15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DA14-52F8-475D-9AA7-55D357E8B1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353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F9EE8-74A6-48DC-BFE4-F59BBA664F15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DA14-52F8-475D-9AA7-55D357E8B1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32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F9EE8-74A6-48DC-BFE4-F59BBA664F15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DA14-52F8-475D-9AA7-55D357E8B1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231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F9EE8-74A6-48DC-BFE4-F59BBA664F15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4DA14-52F8-475D-9AA7-55D357E8B1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263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2000">
              <a:schemeClr val="bg1">
                <a:lumMod val="95000"/>
              </a:schemeClr>
            </a:gs>
            <a:gs pos="39000">
              <a:schemeClr val="bg1">
                <a:lumMod val="0"/>
                <a:lumOff val="10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DF9EE8-74A6-48DC-BFE4-F59BBA664F15}" type="datetimeFigureOut">
              <a:rPr lang="en-US" smtClean="0"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4DA14-52F8-475D-9AA7-55D357E8B1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120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2000">
              <a:schemeClr val="bg1">
                <a:lumMod val="95000"/>
              </a:schemeClr>
            </a:gs>
            <a:gs pos="39000">
              <a:schemeClr val="bg1">
                <a:lumMod val="0"/>
                <a:lumOff val="10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4" y="365129"/>
            <a:ext cx="10515600" cy="1325563"/>
          </a:xfrm>
          <a:prstGeom prst="rect">
            <a:avLst/>
          </a:prstGeom>
        </p:spPr>
        <p:txBody>
          <a:bodyPr vert="horz" lIns="154707" tIns="77354" rIns="154707" bIns="77354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4" y="1825624"/>
            <a:ext cx="10515600" cy="4351339"/>
          </a:xfrm>
          <a:prstGeom prst="rect">
            <a:avLst/>
          </a:prstGeom>
        </p:spPr>
        <p:txBody>
          <a:bodyPr vert="horz" lIns="154707" tIns="77354" rIns="154707" bIns="77354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2" y="6356353"/>
            <a:ext cx="2743200" cy="365125"/>
          </a:xfrm>
          <a:prstGeom prst="rect">
            <a:avLst/>
          </a:prstGeom>
        </p:spPr>
        <p:txBody>
          <a:bodyPr vert="horz" lIns="154707" tIns="77354" rIns="154707" bIns="77354" rtlCol="0" anchor="ctr"/>
          <a:lstStyle>
            <a:lvl1pPr algn="l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25D90-7952-43BB-9BE3-53E2DE27CAF4}" type="datetime1">
              <a:rPr lang="en-GB" smtClean="0"/>
              <a:t>06/06/2025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2" y="6356353"/>
            <a:ext cx="4114800" cy="365125"/>
          </a:xfrm>
          <a:prstGeom prst="rect">
            <a:avLst/>
          </a:prstGeom>
        </p:spPr>
        <p:txBody>
          <a:bodyPr vert="horz" lIns="154707" tIns="77354" rIns="154707" bIns="77354" rtlCol="0" anchor="ctr"/>
          <a:lstStyle>
            <a:lvl1pPr algn="ctr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2" y="6356353"/>
            <a:ext cx="2743200" cy="365125"/>
          </a:xfrm>
          <a:prstGeom prst="rect">
            <a:avLst/>
          </a:prstGeom>
        </p:spPr>
        <p:txBody>
          <a:bodyPr vert="horz" lIns="154707" tIns="77354" rIns="154707" bIns="77354" rtlCol="0" anchor="ctr"/>
          <a:lstStyle>
            <a:lvl1pPr algn="r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190DE-7D60-46FC-AF13-39360AF06A62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5406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1031438" rtl="0" eaLnBrk="1" latinLnBrk="0" hangingPunct="1">
        <a:lnSpc>
          <a:spcPct val="90000"/>
        </a:lnSpc>
        <a:spcBef>
          <a:spcPct val="0"/>
        </a:spcBef>
        <a:buNone/>
        <a:defRPr sz="4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860" indent="-257860" algn="l" defTabSz="1031438" rtl="0" eaLnBrk="1" latinLnBrk="0" hangingPunct="1">
        <a:lnSpc>
          <a:spcPct val="90000"/>
        </a:lnSpc>
        <a:spcBef>
          <a:spcPts val="1128"/>
        </a:spcBef>
        <a:buFont typeface="Arial" panose="020B0604020202020204" pitchFamily="34" charset="0"/>
        <a:buChar char="•"/>
        <a:defRPr sz="3133" kern="1200">
          <a:solidFill>
            <a:schemeClr val="tx1"/>
          </a:solidFill>
          <a:latin typeface="+mn-lt"/>
          <a:ea typeface="+mn-ea"/>
          <a:cs typeface="+mn-cs"/>
        </a:defRPr>
      </a:lvl1pPr>
      <a:lvl2pPr marL="773579" indent="-257860" algn="l" defTabSz="1031438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89298" indent="-257860" algn="l" defTabSz="1031438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805016" indent="-257860" algn="l" defTabSz="1031438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320737" indent="-257860" algn="l" defTabSz="1031438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836456" indent="-257860" algn="l" defTabSz="1031438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52175" indent="-257860" algn="l" defTabSz="1031438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67894" indent="-257860" algn="l" defTabSz="1031438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383613" indent="-257860" algn="l" defTabSz="1031438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5719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1438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7159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62877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78596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94315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10034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25754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4" y="365129"/>
            <a:ext cx="10515600" cy="1325563"/>
          </a:xfrm>
          <a:prstGeom prst="rect">
            <a:avLst/>
          </a:prstGeom>
        </p:spPr>
        <p:txBody>
          <a:bodyPr vert="horz" lIns="154707" tIns="77354" rIns="154707" bIns="77354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4" y="1825624"/>
            <a:ext cx="10515600" cy="4351339"/>
          </a:xfrm>
          <a:prstGeom prst="rect">
            <a:avLst/>
          </a:prstGeom>
        </p:spPr>
        <p:txBody>
          <a:bodyPr vert="horz" lIns="154707" tIns="77354" rIns="154707" bIns="77354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2" y="6356353"/>
            <a:ext cx="2743200" cy="365125"/>
          </a:xfrm>
          <a:prstGeom prst="rect">
            <a:avLst/>
          </a:prstGeom>
        </p:spPr>
        <p:txBody>
          <a:bodyPr vert="horz" lIns="154707" tIns="77354" rIns="154707" bIns="77354" rtlCol="0" anchor="ctr"/>
          <a:lstStyle>
            <a:lvl1pPr algn="l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25D90-7952-43BB-9BE3-53E2DE27CAF4}" type="datetime1">
              <a:rPr lang="en-GB" smtClean="0"/>
              <a:t>06/06/2025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2" y="6356353"/>
            <a:ext cx="4114800" cy="365125"/>
          </a:xfrm>
          <a:prstGeom prst="rect">
            <a:avLst/>
          </a:prstGeom>
        </p:spPr>
        <p:txBody>
          <a:bodyPr vert="horz" lIns="154707" tIns="77354" rIns="154707" bIns="77354" rtlCol="0" anchor="ctr"/>
          <a:lstStyle>
            <a:lvl1pPr algn="ctr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2" y="6356353"/>
            <a:ext cx="2743200" cy="365125"/>
          </a:xfrm>
          <a:prstGeom prst="rect">
            <a:avLst/>
          </a:prstGeom>
        </p:spPr>
        <p:txBody>
          <a:bodyPr vert="horz" lIns="154707" tIns="77354" rIns="154707" bIns="77354" rtlCol="0" anchor="ctr"/>
          <a:lstStyle>
            <a:lvl1pPr algn="r">
              <a:defRPr sz="13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190DE-7D60-46FC-AF13-39360AF06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6379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1031438" rtl="0" eaLnBrk="1" latinLnBrk="0" hangingPunct="1">
        <a:lnSpc>
          <a:spcPct val="90000"/>
        </a:lnSpc>
        <a:spcBef>
          <a:spcPct val="0"/>
        </a:spcBef>
        <a:buNone/>
        <a:defRPr sz="4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860" indent="-257860" algn="l" defTabSz="1031438" rtl="0" eaLnBrk="1" latinLnBrk="0" hangingPunct="1">
        <a:lnSpc>
          <a:spcPct val="90000"/>
        </a:lnSpc>
        <a:spcBef>
          <a:spcPts val="1128"/>
        </a:spcBef>
        <a:buFont typeface="Arial" panose="020B0604020202020204" pitchFamily="34" charset="0"/>
        <a:buChar char="•"/>
        <a:defRPr sz="3133" kern="1200">
          <a:solidFill>
            <a:schemeClr val="tx1"/>
          </a:solidFill>
          <a:latin typeface="+mn-lt"/>
          <a:ea typeface="+mn-ea"/>
          <a:cs typeface="+mn-cs"/>
        </a:defRPr>
      </a:lvl1pPr>
      <a:lvl2pPr marL="773579" indent="-257860" algn="l" defTabSz="1031438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89298" indent="-257860" algn="l" defTabSz="1031438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1805016" indent="-257860" algn="l" defTabSz="1031438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320737" indent="-257860" algn="l" defTabSz="1031438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836456" indent="-257860" algn="l" defTabSz="1031438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52175" indent="-257860" algn="l" defTabSz="1031438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67894" indent="-257860" algn="l" defTabSz="1031438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383613" indent="-257860" algn="l" defTabSz="1031438" rtl="0" eaLnBrk="1" latinLnBrk="0" hangingPunct="1">
        <a:lnSpc>
          <a:spcPct val="90000"/>
        </a:lnSpc>
        <a:spcBef>
          <a:spcPts val="564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5719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1438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7159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62877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78596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94315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10034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25754" algn="l" defTabSz="103143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3.jpeg"/><Relationship Id="rId7" Type="http://schemas.openxmlformats.org/officeDocument/2006/relationships/image" Target="../media/image56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5.png"/><Relationship Id="rId5" Type="http://schemas.openxmlformats.org/officeDocument/2006/relationships/hyperlink" Target="https://hubspot.bonard.com/international-education-market-monitor-sign-up-form" TargetMode="External"/><Relationship Id="rId4" Type="http://schemas.openxmlformats.org/officeDocument/2006/relationships/image" Target="../media/image5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2.png"/><Relationship Id="rId18" Type="http://schemas.openxmlformats.org/officeDocument/2006/relationships/image" Target="../media/image66.png"/><Relationship Id="rId3" Type="http://schemas.openxmlformats.org/officeDocument/2006/relationships/image" Target="../media/image58.png"/><Relationship Id="rId7" Type="http://schemas.openxmlformats.org/officeDocument/2006/relationships/hyperlink" Target="https://www.youtube.com/channel/UCrwYHu43NdR3Qzy12ZJREkw" TargetMode="External"/><Relationship Id="rId12" Type="http://schemas.openxmlformats.org/officeDocument/2006/relationships/image" Target="../media/image62.svg"/><Relationship Id="rId17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65.png"/><Relationship Id="rId20" Type="http://schemas.openxmlformats.org/officeDocument/2006/relationships/image" Target="../media/image68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1.wdp"/><Relationship Id="rId11" Type="http://schemas.openxmlformats.org/officeDocument/2006/relationships/image" Target="../media/image61.png"/><Relationship Id="rId5" Type="http://schemas.openxmlformats.org/officeDocument/2006/relationships/image" Target="../media/image59.png"/><Relationship Id="rId15" Type="http://schemas.openxmlformats.org/officeDocument/2006/relationships/image" Target="../media/image64.png"/><Relationship Id="rId10" Type="http://schemas.openxmlformats.org/officeDocument/2006/relationships/hyperlink" Target="https://www.bonardeducation.com/" TargetMode="External"/><Relationship Id="rId19" Type="http://schemas.openxmlformats.org/officeDocument/2006/relationships/image" Target="../media/image67.png"/><Relationship Id="rId4" Type="http://schemas.openxmlformats.org/officeDocument/2006/relationships/hyperlink" Target="https://www.linkedin.com/showcase/bonard-education" TargetMode="External"/><Relationship Id="rId9" Type="http://schemas.microsoft.com/office/2007/relationships/hdphoto" Target="../media/hdphoto2.wdp"/><Relationship Id="rId1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9" Type="http://schemas.openxmlformats.org/officeDocument/2006/relationships/image" Target="../media/image40.jpeg"/><Relationship Id="rId3" Type="http://schemas.openxmlformats.org/officeDocument/2006/relationships/image" Target="../media/image4.jpeg"/><Relationship Id="rId21" Type="http://schemas.openxmlformats.org/officeDocument/2006/relationships/image" Target="../media/image22.jpeg"/><Relationship Id="rId34" Type="http://schemas.openxmlformats.org/officeDocument/2006/relationships/image" Target="../media/image35.svg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38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jpe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10" Type="http://schemas.openxmlformats.org/officeDocument/2006/relationships/image" Target="../media/image11.jpeg"/><Relationship Id="rId19" Type="http://schemas.openxmlformats.org/officeDocument/2006/relationships/image" Target="../media/image20.png"/><Relationship Id="rId31" Type="http://schemas.openxmlformats.org/officeDocument/2006/relationships/image" Target="../media/image32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Relationship Id="rId14" Type="http://schemas.openxmlformats.org/officeDocument/2006/relationships/image" Target="../media/image15.png"/><Relationship Id="rId22" Type="http://schemas.openxmlformats.org/officeDocument/2006/relationships/image" Target="../media/image23.jpe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41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13" Type="http://schemas.openxmlformats.org/officeDocument/2006/relationships/image" Target="../media/image51.sv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5.svg"/><Relationship Id="rId11" Type="http://schemas.openxmlformats.org/officeDocument/2006/relationships/hyperlink" Target="https://www.bonardeducation.com/ie-platform" TargetMode="External"/><Relationship Id="rId5" Type="http://schemas.openxmlformats.org/officeDocument/2006/relationships/image" Target="../media/image44.png"/><Relationship Id="rId10" Type="http://schemas.openxmlformats.org/officeDocument/2006/relationships/image" Target="../media/image49.sv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7000">
              <a:srgbClr val="0D1D3D"/>
            </a:gs>
            <a:gs pos="100000">
              <a:srgbClr val="659DF6"/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group of women sitting on steps with a computer&#10;&#10;AI-generated content may be incorrect.">
            <a:extLst>
              <a:ext uri="{FF2B5EF4-FFF2-40B4-BE49-F238E27FC236}">
                <a16:creationId xmlns:a16="http://schemas.microsoft.com/office/drawing/2014/main" id="{954BEB47-98F8-DFB7-2967-DD886A974E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51"/>
          <a:stretch/>
        </p:blipFill>
        <p:spPr>
          <a:xfrm>
            <a:off x="4187992" y="1251239"/>
            <a:ext cx="7272171" cy="4837851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29B6A4F9-2220-4D2A-9E11-6DB801AC7DCE}"/>
              </a:ext>
            </a:extLst>
          </p:cNvPr>
          <p:cNvSpPr txBox="1"/>
          <p:nvPr/>
        </p:nvSpPr>
        <p:spPr>
          <a:xfrm>
            <a:off x="632309" y="1205818"/>
            <a:ext cx="6764171" cy="27032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4" tIns="45715" rIns="45714" bIns="45715">
            <a:spAutoFit/>
          </a:bodyPr>
          <a:lstStyle/>
          <a:p>
            <a:pPr>
              <a:lnSpc>
                <a:spcPts val="5020"/>
              </a:lnSpc>
              <a:defRPr sz="1200" spc="600">
                <a:solidFill>
                  <a:srgbClr val="252525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rPr lang="en-US" sz="3600" b="1" spc="-27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sym typeface="Roboto"/>
              </a:rPr>
              <a:t>Current trends, challenges, and opportunities</a:t>
            </a:r>
          </a:p>
          <a:p>
            <a:pPr>
              <a:lnSpc>
                <a:spcPts val="5020"/>
              </a:lnSpc>
              <a:defRPr sz="1200" spc="600">
                <a:solidFill>
                  <a:srgbClr val="252525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rPr lang="en-US" sz="3600" b="1" spc="-27" dirty="0">
                <a:solidFill>
                  <a:srgbClr val="77A9FF"/>
                </a:solidFill>
                <a:latin typeface="Inter" panose="02000503000000020004" pitchFamily="2" charset="0"/>
                <a:ea typeface="Inter" panose="02000503000000020004" pitchFamily="2" charset="0"/>
                <a:sym typeface="Roboto"/>
              </a:rPr>
              <a:t>in international education</a:t>
            </a:r>
          </a:p>
          <a:p>
            <a:pPr>
              <a:spcBef>
                <a:spcPts val="1000"/>
              </a:spcBef>
              <a:defRPr sz="1200" spc="600">
                <a:solidFill>
                  <a:srgbClr val="252525"/>
                </a:solidFill>
                <a:latin typeface="Roboto"/>
                <a:ea typeface="Roboto"/>
                <a:cs typeface="Roboto"/>
                <a:sym typeface="Roboto"/>
              </a:defRPr>
            </a:pPr>
            <a:endParaRPr lang="en-GB" b="1" spc="-27" dirty="0">
              <a:solidFill>
                <a:srgbClr val="9CC0F9"/>
              </a:solidFill>
              <a:latin typeface="Inter" panose="02000503000000020004" pitchFamily="2" charset="0"/>
              <a:ea typeface="Inter" panose="02000503000000020004" pitchFamily="2" charset="0"/>
              <a:sym typeface="Roboto"/>
            </a:endParaRPr>
          </a:p>
          <a:p>
            <a:pPr>
              <a:spcBef>
                <a:spcPts val="1000"/>
              </a:spcBef>
              <a:defRPr sz="1200" spc="600">
                <a:solidFill>
                  <a:srgbClr val="252525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rPr lang="en-GB" sz="1600" spc="13" dirty="0" err="1">
                <a:solidFill>
                  <a:srgbClr val="B6BBC5"/>
                </a:solidFill>
                <a:latin typeface="Inter Light" panose="02000503000000020004" pitchFamily="2" charset="0"/>
                <a:ea typeface="Inter Light" panose="02000503000000020004" pitchFamily="2" charset="0"/>
                <a:sym typeface="Roboto"/>
              </a:rPr>
              <a:t>LanguageCert</a:t>
            </a:r>
            <a:r>
              <a:rPr lang="en-GB" sz="1600" spc="13" dirty="0">
                <a:solidFill>
                  <a:srgbClr val="B6BBC5"/>
                </a:solidFill>
                <a:latin typeface="Inter Light" panose="02000503000000020004" pitchFamily="2" charset="0"/>
                <a:ea typeface="Inter Light" panose="02000503000000020004" pitchFamily="2" charset="0"/>
                <a:sym typeface="Roboto"/>
              </a:rPr>
              <a:t> Higher Education Summit | June 2025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285C1A-C8FE-6FF5-ACCF-DD2EB40F8769}"/>
              </a:ext>
            </a:extLst>
          </p:cNvPr>
          <p:cNvSpPr txBox="1"/>
          <p:nvPr/>
        </p:nvSpPr>
        <p:spPr>
          <a:xfrm>
            <a:off x="8977949" y="768910"/>
            <a:ext cx="2579014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333" dirty="0" err="1">
                <a:solidFill>
                  <a:srgbClr val="6CA6ED"/>
                </a:solidFill>
                <a:latin typeface="Inter Thin" panose="02000503000000020004" pitchFamily="2" charset="0"/>
                <a:ea typeface="Inter Thin" panose="02000503000000020004" pitchFamily="2" charset="0"/>
              </a:rPr>
              <a:t>www.bonardeducation.com</a:t>
            </a:r>
            <a:endParaRPr lang="en-GB" sz="1333" dirty="0">
              <a:solidFill>
                <a:srgbClr val="6CA6ED"/>
              </a:solidFill>
              <a:latin typeface="Inter Thin" panose="02000503000000020004" pitchFamily="2" charset="0"/>
              <a:ea typeface="Inter Thin" panose="02000503000000020004" pitchFamily="2" charset="0"/>
            </a:endParaRPr>
          </a:p>
        </p:txBody>
      </p:sp>
      <p:pic>
        <p:nvPicPr>
          <p:cNvPr id="6" name="Picture 5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814748E4-2678-3AFE-6C83-C79B704EC4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98" y="4996890"/>
            <a:ext cx="2184400" cy="2184400"/>
          </a:xfrm>
          <a:prstGeom prst="rect">
            <a:avLst/>
          </a:prstGeom>
        </p:spPr>
      </p:pic>
      <p:pic>
        <p:nvPicPr>
          <p:cNvPr id="2" name="Picture 1" descr="A person with long brown hair&#10;&#10;AI-generated content may be incorrect.">
            <a:extLst>
              <a:ext uri="{FF2B5EF4-FFF2-40B4-BE49-F238E27FC236}">
                <a16:creationId xmlns:a16="http://schemas.microsoft.com/office/drawing/2014/main" id="{86F91E34-53EE-A376-766F-AD99A8A7C6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361" y="4195220"/>
            <a:ext cx="1305600" cy="1305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39AA0F4-1BFC-9D5D-63D3-D59961D28E85}"/>
              </a:ext>
            </a:extLst>
          </p:cNvPr>
          <p:cNvSpPr txBox="1"/>
          <p:nvPr/>
        </p:nvSpPr>
        <p:spPr>
          <a:xfrm>
            <a:off x="3822449" y="5524971"/>
            <a:ext cx="1599119" cy="564119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ctr">
              <a:tabLst>
                <a:tab pos="1200150" algn="l"/>
              </a:tabLst>
              <a:defRPr/>
            </a:pPr>
            <a:r>
              <a:rPr lang="en-GB" sz="1200" b="1" dirty="0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Sarah </a:t>
            </a:r>
            <a:r>
              <a:rPr lang="en-GB" sz="1200" b="1" dirty="0" err="1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Verkinova</a:t>
            </a:r>
            <a:endParaRPr lang="en-GB" sz="1200" b="1" dirty="0">
              <a:solidFill>
                <a:srgbClr val="0C1E3E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 algn="ctr">
              <a:tabLst>
                <a:tab pos="1200150" algn="l"/>
              </a:tabLst>
              <a:defRPr/>
            </a:pPr>
            <a:r>
              <a:rPr lang="en-GB" sz="933" dirty="0">
                <a:solidFill>
                  <a:schemeClr val="bg1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Head of International Education</a:t>
            </a:r>
          </a:p>
        </p:txBody>
      </p:sp>
    </p:spTree>
    <p:extLst>
      <p:ext uri="{BB962C8B-B14F-4D97-AF65-F5344CB8AC3E}">
        <p14:creationId xmlns:p14="http://schemas.microsoft.com/office/powerpoint/2010/main" val="3880597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60DE3CC3-ACCA-B428-A7E9-BB6B5B312B39}"/>
              </a:ext>
            </a:extLst>
          </p:cNvPr>
          <p:cNvSpPr/>
          <p:nvPr/>
        </p:nvSpPr>
        <p:spPr>
          <a:xfrm>
            <a:off x="529" y="0"/>
            <a:ext cx="12190942" cy="68580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869E984-86DE-748D-62D2-BA686987362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16200000">
            <a:off x="2674633" y="-2666471"/>
            <a:ext cx="6857999" cy="12190941"/>
          </a:xfrm>
          <a:prstGeom prst="rect">
            <a:avLst/>
          </a:prstGeom>
          <a:gradFill>
            <a:gsLst>
              <a:gs pos="100000">
                <a:srgbClr val="659DF6"/>
              </a:gs>
              <a:gs pos="26000">
                <a:srgbClr val="0D1D3D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3CB951F3-2EAF-F271-82EA-42CFE2E143D9}"/>
              </a:ext>
            </a:extLst>
          </p:cNvPr>
          <p:cNvSpPr txBox="1"/>
          <p:nvPr/>
        </p:nvSpPr>
        <p:spPr>
          <a:xfrm>
            <a:off x="692433" y="868836"/>
            <a:ext cx="8147297" cy="7694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4" tIns="45715" rIns="45714" bIns="45715">
            <a:spAutoFit/>
          </a:bodyPr>
          <a:lstStyle/>
          <a:p>
            <a:pPr>
              <a:spcBef>
                <a:spcPts val="1000"/>
              </a:spcBef>
              <a:defRPr sz="1200" spc="600">
                <a:solidFill>
                  <a:srgbClr val="252525"/>
                </a:solidFill>
                <a:latin typeface="Roboto"/>
                <a:ea typeface="Roboto"/>
                <a:cs typeface="Roboto"/>
                <a:sym typeface="Roboto"/>
              </a:defRPr>
            </a:pPr>
            <a:r>
              <a:rPr lang="en-GB" sz="4400" b="1" spc="-27" dirty="0">
                <a:solidFill>
                  <a:srgbClr val="B5D3FF"/>
                </a:solidFill>
                <a:latin typeface="Inter" panose="02000503000000020004" pitchFamily="2" charset="0"/>
                <a:ea typeface="Inter" panose="02000503000000020004" pitchFamily="2" charset="0"/>
                <a:cs typeface="Roboto"/>
                <a:sym typeface="Roboto"/>
              </a:rPr>
              <a:t>Sign up for Market Monitor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A0A2EA-ED20-5D7D-048D-786C25F349E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" y="4616371"/>
            <a:ext cx="12198574" cy="224163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A0E5AB-44DC-F721-974A-EB3CD18276F5}"/>
              </a:ext>
            </a:extLst>
          </p:cNvPr>
          <p:cNvSpPr txBox="1"/>
          <p:nvPr/>
        </p:nvSpPr>
        <p:spPr>
          <a:xfrm>
            <a:off x="692433" y="1753985"/>
            <a:ext cx="9158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Get your daily news from international education delivered to your mailbox</a:t>
            </a:r>
            <a:endParaRPr lang="en-US" sz="16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2" name="Rounded Rectangle 1">
            <a:hlinkClick r:id="rId5"/>
            <a:extLst>
              <a:ext uri="{FF2B5EF4-FFF2-40B4-BE49-F238E27FC236}">
                <a16:creationId xmlns:a16="http://schemas.microsoft.com/office/drawing/2014/main" id="{1752C105-116F-EF30-0B24-1BFB4E47687D}"/>
              </a:ext>
            </a:extLst>
          </p:cNvPr>
          <p:cNvSpPr/>
          <p:nvPr/>
        </p:nvSpPr>
        <p:spPr>
          <a:xfrm>
            <a:off x="5032061" y="2708791"/>
            <a:ext cx="2109495" cy="576741"/>
          </a:xfrm>
          <a:prstGeom prst="roundRect">
            <a:avLst>
              <a:gd name="adj" fmla="val 21562"/>
            </a:avLst>
          </a:prstGeom>
          <a:solidFill>
            <a:srgbClr val="B5D3F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67" b="1" dirty="0">
                <a:solidFill>
                  <a:srgbClr val="0D1D3D"/>
                </a:solidFill>
                <a:latin typeface="Inter SemiBold" panose="02000503000000020004" pitchFamily="2" charset="0"/>
                <a:ea typeface="Inter SemiBold" panose="02000503000000020004" pitchFamily="2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Sign Up</a:t>
            </a:r>
            <a:endParaRPr lang="en-GB" sz="1867" b="1" dirty="0">
              <a:solidFill>
                <a:srgbClr val="0D1D3D"/>
              </a:solidFill>
              <a:latin typeface="Inter SemiBold" panose="02000503000000020004" pitchFamily="2" charset="0"/>
              <a:ea typeface="Inter SemiBold" panose="02000503000000020004" pitchFamily="2" charset="0"/>
            </a:endParaRPr>
          </a:p>
        </p:txBody>
      </p:sp>
      <p:pic>
        <p:nvPicPr>
          <p:cNvPr id="7" name="Graphic 6" descr="Cursor with solid fill">
            <a:extLst>
              <a:ext uri="{FF2B5EF4-FFF2-40B4-BE49-F238E27FC236}">
                <a16:creationId xmlns:a16="http://schemas.microsoft.com/office/drawing/2014/main" id="{BF388A61-C18E-D887-E1E1-0D576024D0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29823" y="2989633"/>
            <a:ext cx="428555" cy="428555"/>
          </a:xfrm>
          <a:prstGeom prst="rect">
            <a:avLst/>
          </a:prstGeom>
        </p:spPr>
      </p:pic>
      <p:sp>
        <p:nvSpPr>
          <p:cNvPr id="24" name="Rounded Rectangle 23">
            <a:hlinkClick r:id="rId5"/>
            <a:extLst>
              <a:ext uri="{FF2B5EF4-FFF2-40B4-BE49-F238E27FC236}">
                <a16:creationId xmlns:a16="http://schemas.microsoft.com/office/drawing/2014/main" id="{845D1868-2923-DA0F-FF19-11DDB7785016}"/>
              </a:ext>
            </a:extLst>
          </p:cNvPr>
          <p:cNvSpPr/>
          <p:nvPr/>
        </p:nvSpPr>
        <p:spPr>
          <a:xfrm>
            <a:off x="5048883" y="3784430"/>
            <a:ext cx="2109495" cy="1663437"/>
          </a:xfrm>
          <a:prstGeom prst="roundRect">
            <a:avLst>
              <a:gd name="adj" fmla="val 12652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67" b="1" dirty="0">
              <a:solidFill>
                <a:schemeClr val="bg1"/>
              </a:solidFill>
              <a:latin typeface="Inter SemiBold" panose="02000503000000020004" pitchFamily="2" charset="0"/>
              <a:ea typeface="Inter SemiBold" panose="02000503000000020004" pitchFamily="2" charset="0"/>
            </a:endParaRPr>
          </a:p>
        </p:txBody>
      </p:sp>
      <p:pic>
        <p:nvPicPr>
          <p:cNvPr id="20" name="Picture 19" descr="A black background with blue text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68D8664A-82C9-6D59-009B-D269152CF2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993" y="3891524"/>
            <a:ext cx="1469275" cy="1530678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203A0B2-12C1-A434-C50F-CADD7DF7BB82}"/>
              </a:ext>
            </a:extLst>
          </p:cNvPr>
          <p:cNvSpPr txBox="1"/>
          <p:nvPr/>
        </p:nvSpPr>
        <p:spPr>
          <a:xfrm>
            <a:off x="5260555" y="3405629"/>
            <a:ext cx="1652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or scan</a:t>
            </a:r>
            <a:endParaRPr lang="en-US" sz="1200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6232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87">
            <a:extLst>
              <a:ext uri="{FF2B5EF4-FFF2-40B4-BE49-F238E27FC236}">
                <a16:creationId xmlns:a16="http://schemas.microsoft.com/office/drawing/2014/main" id="{D2C8CB1C-239A-2B2D-C661-CB830D18BB95}"/>
              </a:ext>
            </a:extLst>
          </p:cNvPr>
          <p:cNvSpPr/>
          <p:nvPr/>
        </p:nvSpPr>
        <p:spPr>
          <a:xfrm rot="16200000">
            <a:off x="4842085" y="-4841555"/>
            <a:ext cx="2507831" cy="12190941"/>
          </a:xfrm>
          <a:prstGeom prst="rect">
            <a:avLst/>
          </a:prstGeom>
          <a:gradFill>
            <a:gsLst>
              <a:gs pos="0">
                <a:srgbClr val="598DDF"/>
              </a:gs>
              <a:gs pos="52000">
                <a:srgbClr val="0C1E3E"/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FC64D1-E62B-3A67-C604-0D4CAE649409}"/>
              </a:ext>
            </a:extLst>
          </p:cNvPr>
          <p:cNvSpPr txBox="1"/>
          <p:nvPr/>
        </p:nvSpPr>
        <p:spPr>
          <a:xfrm>
            <a:off x="732742" y="723826"/>
            <a:ext cx="10034443" cy="1077016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>
              <a:tabLst>
                <a:tab pos="1200150" algn="l"/>
              </a:tabLst>
              <a:defRPr/>
            </a:pPr>
            <a:r>
              <a:rPr lang="en-GB" sz="2130" b="1" dirty="0">
                <a:solidFill>
                  <a:srgbClr val="A6C6FB"/>
                </a:solidFill>
                <a:latin typeface="Inter" panose="02000503000000020004" pitchFamily="2" charset="0"/>
                <a:ea typeface="Inter" panose="02000503000000020004" pitchFamily="2" charset="0"/>
              </a:rPr>
              <a:t>For a customised export, strategic advisory</a:t>
            </a:r>
          </a:p>
          <a:p>
            <a:pPr>
              <a:tabLst>
                <a:tab pos="1200150" algn="l"/>
              </a:tabLst>
              <a:defRPr/>
            </a:pPr>
            <a:r>
              <a:rPr lang="en-GB" sz="2130" b="1" dirty="0">
                <a:solidFill>
                  <a:srgbClr val="A6C6FB"/>
                </a:solidFill>
                <a:latin typeface="Inter" panose="02000503000000020004" pitchFamily="2" charset="0"/>
                <a:ea typeface="Inter" panose="02000503000000020004" pitchFamily="2" charset="0"/>
              </a:rPr>
              <a:t>or to explore our recruitment solutions,</a:t>
            </a:r>
          </a:p>
          <a:p>
            <a:pPr>
              <a:tabLst>
                <a:tab pos="1200150" algn="l"/>
              </a:tabLst>
              <a:defRPr/>
            </a:pPr>
            <a:r>
              <a:rPr lang="en-GB" sz="2130" b="1" dirty="0">
                <a:solidFill>
                  <a:srgbClr val="A6C6FB"/>
                </a:solidFill>
                <a:latin typeface="Inter" panose="02000503000000020004" pitchFamily="2" charset="0"/>
                <a:ea typeface="Inter" panose="02000503000000020004" pitchFamily="2" charset="0"/>
              </a:rPr>
              <a:t>please contact us at</a:t>
            </a:r>
            <a:r>
              <a:rPr lang="en-GB" sz="2130" b="1" spc="-33" dirty="0">
                <a:solidFill>
                  <a:srgbClr val="A6C6FB"/>
                </a:solidFill>
                <a:latin typeface="Inter" panose="02000503000000020004" pitchFamily="2" charset="0"/>
                <a:ea typeface="Inter" panose="02000503000000020004" pitchFamily="2" charset="0"/>
              </a:rPr>
              <a:t> </a:t>
            </a:r>
            <a:r>
              <a:rPr lang="en-GB" sz="2130" b="1" spc="-33" dirty="0" err="1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education@bonard.com</a:t>
            </a:r>
            <a:endParaRPr lang="en-GB" sz="2130" b="1" spc="-33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0F3A4159-1A78-1E72-67E4-C77367ADBACB}"/>
              </a:ext>
            </a:extLst>
          </p:cNvPr>
          <p:cNvSpPr/>
          <p:nvPr/>
        </p:nvSpPr>
        <p:spPr>
          <a:xfrm>
            <a:off x="839788" y="5143878"/>
            <a:ext cx="1288436" cy="348343"/>
          </a:xfrm>
          <a:prstGeom prst="roundRect">
            <a:avLst/>
          </a:prstGeom>
          <a:solidFill>
            <a:srgbClr val="0C1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latin typeface="Inter" panose="02000503000000020004" pitchFamily="2" charset="0"/>
                <a:ea typeface="Inter" panose="02000503000000020004" pitchFamily="2" charset="0"/>
              </a:rPr>
              <a:t>Europe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9A1D715-D42C-953A-AE8A-1134F62969AF}"/>
              </a:ext>
            </a:extLst>
          </p:cNvPr>
          <p:cNvSpPr/>
          <p:nvPr/>
        </p:nvSpPr>
        <p:spPr>
          <a:xfrm>
            <a:off x="3039440" y="5143877"/>
            <a:ext cx="1288436" cy="348343"/>
          </a:xfrm>
          <a:prstGeom prst="roundRect">
            <a:avLst/>
          </a:prstGeom>
          <a:solidFill>
            <a:srgbClr val="0C1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latin typeface="Inter" panose="02000503000000020004" pitchFamily="2" charset="0"/>
                <a:ea typeface="Inter" panose="02000503000000020004" pitchFamily="2" charset="0"/>
              </a:rPr>
              <a:t>Asia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5C978BE-565B-8253-FE90-0E3AB7D29370}"/>
              </a:ext>
            </a:extLst>
          </p:cNvPr>
          <p:cNvSpPr/>
          <p:nvPr/>
        </p:nvSpPr>
        <p:spPr>
          <a:xfrm>
            <a:off x="805286" y="5560628"/>
            <a:ext cx="2400054" cy="802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067" dirty="0" err="1">
                <a:latin typeface="Inter" panose="02000503000000020004" pitchFamily="2" charset="0"/>
                <a:ea typeface="Inter" panose="02000503000000020004" pitchFamily="2" charset="0"/>
              </a:rPr>
              <a:t>Museumstraße</a:t>
            </a:r>
            <a:r>
              <a:rPr lang="it-IT" sz="1067" dirty="0">
                <a:latin typeface="Inter" panose="02000503000000020004" pitchFamily="2" charset="0"/>
                <a:ea typeface="Inter" panose="02000503000000020004" pitchFamily="2" charset="0"/>
              </a:rPr>
              <a:t> 3b/16</a:t>
            </a:r>
          </a:p>
          <a:p>
            <a:pPr>
              <a:lnSpc>
                <a:spcPct val="150000"/>
              </a:lnSpc>
            </a:pPr>
            <a:r>
              <a:rPr lang="it-IT" sz="1067" dirty="0">
                <a:latin typeface="Inter" panose="02000503000000020004" pitchFamily="2" charset="0"/>
                <a:ea typeface="Inter" panose="02000503000000020004" pitchFamily="2" charset="0"/>
              </a:rPr>
              <a:t>1070 Vienna</a:t>
            </a:r>
          </a:p>
          <a:p>
            <a:pPr>
              <a:lnSpc>
                <a:spcPct val="150000"/>
              </a:lnSpc>
            </a:pPr>
            <a:r>
              <a:rPr lang="it-IT" sz="1067" dirty="0">
                <a:latin typeface="Inter" panose="02000503000000020004" pitchFamily="2" charset="0"/>
                <a:ea typeface="Inter" panose="02000503000000020004" pitchFamily="2" charset="0"/>
              </a:rPr>
              <a:t>Austria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F683E4C-3B1F-6F21-6A0E-59960CD9B7C2}"/>
              </a:ext>
            </a:extLst>
          </p:cNvPr>
          <p:cNvSpPr/>
          <p:nvPr/>
        </p:nvSpPr>
        <p:spPr>
          <a:xfrm>
            <a:off x="2976698" y="5535183"/>
            <a:ext cx="2400054" cy="802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067" dirty="0">
                <a:latin typeface="Inter" panose="02000503000000020004" pitchFamily="2" charset="0"/>
                <a:ea typeface="Inter" panose="02000503000000020004" pitchFamily="2" charset="0"/>
              </a:rPr>
              <a:t>Ocean Int. 1805A, </a:t>
            </a:r>
            <a:r>
              <a:rPr lang="it-IT" sz="1067" dirty="0" err="1">
                <a:latin typeface="Inter" panose="02000503000000020004" pitchFamily="2" charset="0"/>
                <a:ea typeface="Inter" panose="02000503000000020004" pitchFamily="2" charset="0"/>
              </a:rPr>
              <a:t>Xinkai</a:t>
            </a:r>
            <a:r>
              <a:rPr lang="it-IT" sz="1067" dirty="0">
                <a:latin typeface="Inter" panose="02000503000000020004" pitchFamily="2" charset="0"/>
                <a:ea typeface="Inter" panose="02000503000000020004" pitchFamily="2" charset="0"/>
              </a:rPr>
              <a:t> Rd</a:t>
            </a:r>
          </a:p>
          <a:p>
            <a:pPr>
              <a:lnSpc>
                <a:spcPct val="150000"/>
              </a:lnSpc>
            </a:pPr>
            <a:r>
              <a:rPr lang="it-IT" sz="1067" dirty="0">
                <a:latin typeface="Inter" panose="02000503000000020004" pitchFamily="2" charset="0"/>
                <a:ea typeface="Inter" panose="02000503000000020004" pitchFamily="2" charset="0"/>
              </a:rPr>
              <a:t>300011 Tianjin</a:t>
            </a:r>
          </a:p>
          <a:p>
            <a:pPr>
              <a:lnSpc>
                <a:spcPct val="150000"/>
              </a:lnSpc>
            </a:pPr>
            <a:r>
              <a:rPr lang="it-IT" sz="1067" dirty="0">
                <a:latin typeface="Inter" panose="02000503000000020004" pitchFamily="2" charset="0"/>
                <a:ea typeface="Inter" panose="02000503000000020004" pitchFamily="2" charset="0"/>
              </a:rPr>
              <a:t>China</a:t>
            </a:r>
          </a:p>
        </p:txBody>
      </p:sp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0EFF084E-97BF-0A41-6A6D-21E26C50C2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532" y="4537643"/>
            <a:ext cx="498063" cy="179137"/>
          </a:xfrm>
          <a:prstGeom prst="rect">
            <a:avLst/>
          </a:prstGeom>
        </p:spPr>
      </p:pic>
      <p:pic>
        <p:nvPicPr>
          <p:cNvPr id="22" name="Picture 21">
            <a:hlinkClick r:id="rId4"/>
            <a:extLst>
              <a:ext uri="{FF2B5EF4-FFF2-40B4-BE49-F238E27FC236}">
                <a16:creationId xmlns:a16="http://schemas.microsoft.com/office/drawing/2014/main" id="{09D591C9-CDCC-07D1-1DE6-42E233018D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3895" y="5801481"/>
            <a:ext cx="192000" cy="192000"/>
          </a:xfrm>
          <a:prstGeom prst="rect">
            <a:avLst/>
          </a:prstGeom>
        </p:spPr>
      </p:pic>
      <p:pic>
        <p:nvPicPr>
          <p:cNvPr id="23" name="Picture 22">
            <a:hlinkClick r:id="rId7"/>
            <a:extLst>
              <a:ext uri="{FF2B5EF4-FFF2-40B4-BE49-F238E27FC236}">
                <a16:creationId xmlns:a16="http://schemas.microsoft.com/office/drawing/2014/main" id="{43865742-037B-CF08-7EF1-4274C0BFA58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25889" y="5801481"/>
            <a:ext cx="192000" cy="192000"/>
          </a:xfrm>
          <a:prstGeom prst="rect">
            <a:avLst/>
          </a:prstGeom>
        </p:spPr>
      </p:pic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F4F716F-4E78-DF50-8CE0-724EBFE97948}"/>
              </a:ext>
            </a:extLst>
          </p:cNvPr>
          <p:cNvSpPr/>
          <p:nvPr/>
        </p:nvSpPr>
        <p:spPr>
          <a:xfrm>
            <a:off x="9152561" y="5143877"/>
            <a:ext cx="2149385" cy="348343"/>
          </a:xfrm>
          <a:prstGeom prst="roundRect">
            <a:avLst/>
          </a:prstGeom>
          <a:solidFill>
            <a:srgbClr val="0C1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latin typeface="Inter" panose="02000503000000020004" pitchFamily="2" charset="0"/>
                <a:ea typeface="Inter" panose="02000503000000020004" pitchFamily="2" charset="0"/>
              </a:rPr>
              <a:t>Follow our latest releases</a:t>
            </a:r>
          </a:p>
        </p:txBody>
      </p:sp>
      <p:pic>
        <p:nvPicPr>
          <p:cNvPr id="26" name="Graphic 25" descr="Internet with solid fill">
            <a:hlinkClick r:id="rId10"/>
            <a:extLst>
              <a:ext uri="{FF2B5EF4-FFF2-40B4-BE49-F238E27FC236}">
                <a16:creationId xmlns:a16="http://schemas.microsoft.com/office/drawing/2014/main" id="{F241B511-5091-CB31-B830-6D15C4D6DD8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314192" y="5697081"/>
            <a:ext cx="400800" cy="400800"/>
          </a:xfrm>
          <a:prstGeom prst="rect">
            <a:avLst/>
          </a:prstGeom>
        </p:spPr>
      </p:pic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E65981E-8B65-16F9-3CCA-6FE2DB4093A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051" y="170229"/>
            <a:ext cx="2184400" cy="21844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9EE935F-9A05-F021-44D8-D082B9CE8E3E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2791" y="4516023"/>
            <a:ext cx="422424" cy="153753"/>
          </a:xfrm>
          <a:prstGeom prst="rect">
            <a:avLst/>
          </a:prstGeom>
        </p:spPr>
      </p:pic>
      <p:pic>
        <p:nvPicPr>
          <p:cNvPr id="19" name="Picture 18" descr="A close up of a logo&#10;&#10;Description automatically generated">
            <a:extLst>
              <a:ext uri="{FF2B5EF4-FFF2-40B4-BE49-F238E27FC236}">
                <a16:creationId xmlns:a16="http://schemas.microsoft.com/office/drawing/2014/main" id="{2D48F8B8-77D8-79DC-2915-0822DAED44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367" y="4526833"/>
            <a:ext cx="498063" cy="179237"/>
          </a:xfrm>
          <a:prstGeom prst="rect">
            <a:avLst/>
          </a:prstGeom>
        </p:spPr>
      </p:pic>
      <p:pic>
        <p:nvPicPr>
          <p:cNvPr id="11" name="Picture 10" descr="A person in a suit smiling&#10;&#10;AI-generated content may be incorrect.">
            <a:extLst>
              <a:ext uri="{FF2B5EF4-FFF2-40B4-BE49-F238E27FC236}">
                <a16:creationId xmlns:a16="http://schemas.microsoft.com/office/drawing/2014/main" id="{39B55C56-0745-1A5F-3658-72480CA2EC7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61" y="2650381"/>
            <a:ext cx="1304874" cy="1305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20BD18-3447-F048-B117-AC3F44F2538C}"/>
              </a:ext>
            </a:extLst>
          </p:cNvPr>
          <p:cNvSpPr txBox="1"/>
          <p:nvPr/>
        </p:nvSpPr>
        <p:spPr>
          <a:xfrm>
            <a:off x="732742" y="3973396"/>
            <a:ext cx="1502529" cy="564119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ctr">
              <a:tabLst>
                <a:tab pos="1200150" algn="l"/>
              </a:tabLst>
              <a:defRPr/>
            </a:pPr>
            <a:r>
              <a:rPr lang="en-GB" sz="1200" b="1" dirty="0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Patrik </a:t>
            </a:r>
            <a:r>
              <a:rPr lang="en-GB" sz="1200" b="1" dirty="0" err="1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Pavlacic</a:t>
            </a:r>
            <a:endParaRPr lang="en-GB" sz="1200" b="1" dirty="0">
              <a:solidFill>
                <a:srgbClr val="0C1E3E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 algn="ctr">
              <a:tabLst>
                <a:tab pos="1200150" algn="l"/>
              </a:tabLst>
              <a:defRPr/>
            </a:pPr>
            <a:r>
              <a:rPr lang="en-GB" sz="933" dirty="0">
                <a:solidFill>
                  <a:srgbClr val="598DDF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Chief Intelligence</a:t>
            </a:r>
          </a:p>
          <a:p>
            <a:pPr algn="ctr">
              <a:tabLst>
                <a:tab pos="1200150" algn="l"/>
              </a:tabLst>
              <a:defRPr/>
            </a:pPr>
            <a:r>
              <a:rPr lang="en-GB" sz="933" dirty="0">
                <a:solidFill>
                  <a:srgbClr val="598DDF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Officer</a:t>
            </a:r>
          </a:p>
        </p:txBody>
      </p:sp>
      <p:pic>
        <p:nvPicPr>
          <p:cNvPr id="15" name="Picture 14" descr="A person with long brown hair&#10;&#10;AI-generated content may be incorrect.">
            <a:extLst>
              <a:ext uri="{FF2B5EF4-FFF2-40B4-BE49-F238E27FC236}">
                <a16:creationId xmlns:a16="http://schemas.microsoft.com/office/drawing/2014/main" id="{6EDE4734-63B5-A6B7-B154-0FA880BB868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325" y="2650381"/>
            <a:ext cx="1305600" cy="1305600"/>
          </a:xfrm>
          <a:prstGeom prst="rect">
            <a:avLst/>
          </a:prstGeom>
        </p:spPr>
      </p:pic>
      <p:pic>
        <p:nvPicPr>
          <p:cNvPr id="28" name="Picture 27" descr="A person with long brown hair&#10;&#10;AI-generated content may be incorrect.">
            <a:extLst>
              <a:ext uri="{FF2B5EF4-FFF2-40B4-BE49-F238E27FC236}">
                <a16:creationId xmlns:a16="http://schemas.microsoft.com/office/drawing/2014/main" id="{F5DD0435-110E-F1BA-DE8E-A53A72C830D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321" y="2650381"/>
            <a:ext cx="1305600" cy="1305600"/>
          </a:xfrm>
          <a:prstGeom prst="rect">
            <a:avLst/>
          </a:prstGeom>
        </p:spPr>
      </p:pic>
      <p:pic>
        <p:nvPicPr>
          <p:cNvPr id="30" name="Picture 29" descr="A person with dark hair wearing a green jacket&#10;&#10;AI-generated content may be incorrect.">
            <a:extLst>
              <a:ext uri="{FF2B5EF4-FFF2-40B4-BE49-F238E27FC236}">
                <a16:creationId xmlns:a16="http://schemas.microsoft.com/office/drawing/2014/main" id="{ADF71A33-158B-40A1-FCF3-BA177630C0B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047" y="2650381"/>
            <a:ext cx="1305600" cy="1305600"/>
          </a:xfrm>
          <a:prstGeom prst="rect">
            <a:avLst/>
          </a:prstGeom>
        </p:spPr>
      </p:pic>
      <p:pic>
        <p:nvPicPr>
          <p:cNvPr id="32" name="Picture 31" descr="A person with dark hair wearing a black jacket&#10;&#10;AI-generated content may be incorrect.">
            <a:extLst>
              <a:ext uri="{FF2B5EF4-FFF2-40B4-BE49-F238E27FC236}">
                <a16:creationId xmlns:a16="http://schemas.microsoft.com/office/drawing/2014/main" id="{A7072619-8E9C-8042-F569-69C3A2EB1D6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775" y="2650381"/>
            <a:ext cx="1305600" cy="1305600"/>
          </a:xfrm>
          <a:prstGeom prst="rect">
            <a:avLst/>
          </a:prstGeom>
        </p:spPr>
      </p:pic>
      <p:pic>
        <p:nvPicPr>
          <p:cNvPr id="34" name="Picture 33" descr="A person with long hair wearing a black suit&#10;&#10;AI-generated content may be incorrect.">
            <a:extLst>
              <a:ext uri="{FF2B5EF4-FFF2-40B4-BE49-F238E27FC236}">
                <a16:creationId xmlns:a16="http://schemas.microsoft.com/office/drawing/2014/main" id="{43348543-192C-6422-2887-45122193960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251" y="2650381"/>
            <a:ext cx="1305600" cy="13056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09D723FB-D65D-2A9A-167C-70EB6DA1CC07}"/>
              </a:ext>
            </a:extLst>
          </p:cNvPr>
          <p:cNvSpPr txBox="1"/>
          <p:nvPr/>
        </p:nvSpPr>
        <p:spPr>
          <a:xfrm>
            <a:off x="2331860" y="3981426"/>
            <a:ext cx="1502529" cy="564119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ctr">
              <a:tabLst>
                <a:tab pos="1200150" algn="l"/>
              </a:tabLst>
              <a:defRPr/>
            </a:pPr>
            <a:r>
              <a:rPr lang="en-GB" sz="1200" b="1" dirty="0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Ivana Bartosik</a:t>
            </a:r>
          </a:p>
          <a:p>
            <a:pPr algn="ctr">
              <a:tabLst>
                <a:tab pos="1200150" algn="l"/>
              </a:tabLst>
              <a:defRPr/>
            </a:pPr>
            <a:r>
              <a:rPr lang="en-GB" sz="933" dirty="0">
                <a:solidFill>
                  <a:srgbClr val="598DDF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International Education Director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A431463-2A98-BEFF-9E43-F0CA1F66DC68}"/>
              </a:ext>
            </a:extLst>
          </p:cNvPr>
          <p:cNvSpPr txBox="1"/>
          <p:nvPr/>
        </p:nvSpPr>
        <p:spPr>
          <a:xfrm>
            <a:off x="3883409" y="3980132"/>
            <a:ext cx="1599119" cy="564119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ctr">
              <a:tabLst>
                <a:tab pos="1200150" algn="l"/>
              </a:tabLst>
              <a:defRPr/>
            </a:pPr>
            <a:r>
              <a:rPr lang="en-GB" sz="1200" b="1" dirty="0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Sarah </a:t>
            </a:r>
            <a:r>
              <a:rPr lang="en-GB" sz="1200" b="1" dirty="0" err="1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Verkinova</a:t>
            </a:r>
            <a:endParaRPr lang="en-GB" sz="1200" b="1" dirty="0">
              <a:solidFill>
                <a:srgbClr val="0C1E3E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 algn="ctr">
              <a:tabLst>
                <a:tab pos="1200150" algn="l"/>
              </a:tabLst>
              <a:defRPr/>
            </a:pPr>
            <a:r>
              <a:rPr lang="en-GB" sz="933" dirty="0">
                <a:solidFill>
                  <a:srgbClr val="598DDF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Head of International Education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876FC81-2E71-F807-45E6-29BEC4BB83A2}"/>
              </a:ext>
            </a:extLst>
          </p:cNvPr>
          <p:cNvSpPr txBox="1"/>
          <p:nvPr/>
        </p:nvSpPr>
        <p:spPr>
          <a:xfrm>
            <a:off x="5581047" y="3973744"/>
            <a:ext cx="1305601" cy="564119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ctr">
              <a:tabLst>
                <a:tab pos="1200150" algn="l"/>
              </a:tabLst>
              <a:defRPr/>
            </a:pPr>
            <a:r>
              <a:rPr lang="en-GB" sz="1200" b="1" dirty="0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Grace Zhu</a:t>
            </a:r>
          </a:p>
          <a:p>
            <a:pPr algn="ctr">
              <a:tabLst>
                <a:tab pos="1200150" algn="l"/>
              </a:tabLst>
              <a:defRPr/>
            </a:pPr>
            <a:r>
              <a:rPr lang="en-GB" sz="933" dirty="0">
                <a:solidFill>
                  <a:srgbClr val="598DDF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China Branch Director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DABFD9C-3C3D-F377-DB32-5343BAD49744}"/>
              </a:ext>
            </a:extLst>
          </p:cNvPr>
          <p:cNvSpPr txBox="1"/>
          <p:nvPr/>
        </p:nvSpPr>
        <p:spPr>
          <a:xfrm>
            <a:off x="6918720" y="3980132"/>
            <a:ext cx="1700395" cy="564119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ctr">
              <a:tabLst>
                <a:tab pos="1200150" algn="l"/>
              </a:tabLst>
              <a:defRPr/>
            </a:pPr>
            <a:r>
              <a:rPr lang="en-GB" sz="1200" b="1" dirty="0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Jana </a:t>
            </a:r>
            <a:r>
              <a:rPr lang="en-GB" sz="1200" b="1" dirty="0" err="1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Petrikova</a:t>
            </a:r>
            <a:endParaRPr lang="en-GB" sz="1200" b="1" dirty="0">
              <a:solidFill>
                <a:srgbClr val="0C1E3E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 algn="ctr">
              <a:tabLst>
                <a:tab pos="1200150" algn="l"/>
              </a:tabLst>
              <a:defRPr/>
            </a:pPr>
            <a:r>
              <a:rPr lang="en-GB" sz="933" dirty="0">
                <a:solidFill>
                  <a:srgbClr val="598DDF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International Development Manager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D918FFF-3DFB-4A9A-BD21-625762CFFC09}"/>
              </a:ext>
            </a:extLst>
          </p:cNvPr>
          <p:cNvSpPr txBox="1"/>
          <p:nvPr/>
        </p:nvSpPr>
        <p:spPr>
          <a:xfrm>
            <a:off x="8419110" y="3980132"/>
            <a:ext cx="1835881" cy="564119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ctr">
              <a:tabLst>
                <a:tab pos="1200150" algn="l"/>
              </a:tabLst>
              <a:defRPr/>
            </a:pPr>
            <a:r>
              <a:rPr lang="en-GB" sz="1200" b="1" dirty="0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Silvia </a:t>
            </a:r>
            <a:r>
              <a:rPr lang="en-GB" sz="1200" b="1" dirty="0" err="1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Slobodnikova</a:t>
            </a:r>
            <a:endParaRPr lang="en-GB" sz="1200" b="1" dirty="0">
              <a:solidFill>
                <a:srgbClr val="0C1E3E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 algn="ctr">
              <a:tabLst>
                <a:tab pos="1200150" algn="l"/>
              </a:tabLst>
              <a:defRPr/>
            </a:pPr>
            <a:r>
              <a:rPr lang="en-GB" sz="933" dirty="0">
                <a:solidFill>
                  <a:srgbClr val="598DDF"/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Recruitment Solutions Manager</a:t>
            </a:r>
          </a:p>
        </p:txBody>
      </p:sp>
    </p:spTree>
    <p:extLst>
      <p:ext uri="{BB962C8B-B14F-4D97-AF65-F5344CB8AC3E}">
        <p14:creationId xmlns:p14="http://schemas.microsoft.com/office/powerpoint/2010/main" val="3784379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12E6FBE-C187-CD2C-A250-279C10ECA86C}"/>
              </a:ext>
            </a:extLst>
          </p:cNvPr>
          <p:cNvSpPr/>
          <p:nvPr/>
        </p:nvSpPr>
        <p:spPr>
          <a:xfrm rot="10800000" flipV="1">
            <a:off x="530" y="-6343"/>
            <a:ext cx="10185106" cy="311056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0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6F3AD0C-2BF4-61E4-651E-023B4915B5BE}"/>
              </a:ext>
            </a:extLst>
          </p:cNvPr>
          <p:cNvSpPr/>
          <p:nvPr/>
        </p:nvSpPr>
        <p:spPr>
          <a:xfrm rot="16200000">
            <a:off x="4553112" y="-4544950"/>
            <a:ext cx="3101041" cy="12190941"/>
          </a:xfrm>
          <a:prstGeom prst="rect">
            <a:avLst/>
          </a:prstGeom>
          <a:gradFill flip="none" rotWithShape="1">
            <a:gsLst>
              <a:gs pos="0">
                <a:srgbClr val="598DDF"/>
              </a:gs>
              <a:gs pos="76000">
                <a:srgbClr val="0C1E3E"/>
              </a:gs>
            </a:gsLst>
            <a:lin ang="19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DE9DB15-631D-45E3-A7E9-12F8D273D88A}"/>
              </a:ext>
            </a:extLst>
          </p:cNvPr>
          <p:cNvSpPr txBox="1"/>
          <p:nvPr/>
        </p:nvSpPr>
        <p:spPr>
          <a:xfrm>
            <a:off x="734745" y="296392"/>
            <a:ext cx="8586559" cy="276981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>
              <a:tabLst>
                <a:tab pos="1200130" algn="l"/>
              </a:tabLst>
              <a:defRPr/>
            </a:pPr>
            <a:r>
              <a:rPr lang="en-GB" sz="1200" b="1" spc="-33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About BONARD</a:t>
            </a:r>
            <a:endParaRPr lang="en-GB" sz="1200" spc="-33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9C2D4B-A053-312C-EBA4-3034068F30B2}"/>
              </a:ext>
            </a:extLst>
          </p:cNvPr>
          <p:cNvSpPr/>
          <p:nvPr/>
        </p:nvSpPr>
        <p:spPr>
          <a:xfrm>
            <a:off x="731381" y="751549"/>
            <a:ext cx="5641111" cy="2034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solidFill>
                  <a:srgbClr val="EFD5B2"/>
                </a:solidFill>
                <a:latin typeface="Inter" panose="02000503000000020004" pitchFamily="2" charset="0"/>
                <a:ea typeface="Inter" panose="02000503000000020004" pitchFamily="2" charset="0"/>
              </a:rPr>
              <a:t>Empowering progress</a:t>
            </a:r>
          </a:p>
          <a:p>
            <a:endParaRPr lang="en-GB" sz="1600" b="1" dirty="0">
              <a:solidFill>
                <a:srgbClr val="C5B7A6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GB" sz="1067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Established in 2007, BONARD Education is an independent market research and strategic development firm specialising in international education. </a:t>
            </a:r>
          </a:p>
          <a:p>
            <a:pPr>
              <a:lnSpc>
                <a:spcPct val="150000"/>
              </a:lnSpc>
            </a:pPr>
            <a:endParaRPr lang="en-GB" sz="1067" dirty="0">
              <a:solidFill>
                <a:schemeClr val="bg1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en-GB" sz="1067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</a:rPr>
              <a:t>We accompany education providers, associations, governments, and investors on their journey to make international education a transparent, thriving, and transformative industry.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B2F95D-CE47-F1DF-5AAE-A8AD6650896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71"/>
          <a:stretch/>
        </p:blipFill>
        <p:spPr>
          <a:xfrm>
            <a:off x="6987714" y="14442"/>
            <a:ext cx="5219021" cy="312489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BF9849D-A548-451A-833B-77E309A15834}"/>
              </a:ext>
            </a:extLst>
          </p:cNvPr>
          <p:cNvSpPr txBox="1"/>
          <p:nvPr/>
        </p:nvSpPr>
        <p:spPr>
          <a:xfrm>
            <a:off x="1065526" y="3876474"/>
            <a:ext cx="935716" cy="523194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91413" tIns="45707" rIns="91413" bIns="45707" rtlCol="0">
            <a:spAutoFit/>
          </a:bodyPr>
          <a:lstStyle/>
          <a:p>
            <a:pPr defTabSz="914370"/>
            <a:r>
              <a:rPr lang="en-GB" sz="1867" b="1" dirty="0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4</a:t>
            </a:r>
          </a:p>
          <a:p>
            <a:pPr defTabSz="914370"/>
            <a:r>
              <a:rPr lang="en-GB" sz="933" dirty="0">
                <a:solidFill>
                  <a:srgbClr val="00305E"/>
                </a:solidFill>
                <a:latin typeface="Inter" panose="02000503000000020004" pitchFamily="2" charset="0"/>
                <a:ea typeface="Inter" panose="02000503000000020004" pitchFamily="2" charset="0"/>
              </a:rPr>
              <a:t>Offices</a:t>
            </a:r>
            <a:endParaRPr lang="en-GB" sz="1600" dirty="0">
              <a:solidFill>
                <a:srgbClr val="00305E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D40D6-3314-9A5D-2925-DB3A728F955C}"/>
              </a:ext>
            </a:extLst>
          </p:cNvPr>
          <p:cNvSpPr txBox="1"/>
          <p:nvPr/>
        </p:nvSpPr>
        <p:spPr>
          <a:xfrm>
            <a:off x="4218468" y="3872438"/>
            <a:ext cx="1296697" cy="523194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91413" tIns="45707" rIns="91413" bIns="45707" rtlCol="0">
            <a:spAutoFit/>
          </a:bodyPr>
          <a:lstStyle/>
          <a:p>
            <a:pPr defTabSz="914370"/>
            <a:r>
              <a:rPr lang="en-GB" sz="1867" b="1" dirty="0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623</a:t>
            </a:r>
          </a:p>
          <a:p>
            <a:pPr defTabSz="914370"/>
            <a:r>
              <a:rPr lang="en-GB" sz="933" dirty="0">
                <a:solidFill>
                  <a:srgbClr val="00305E"/>
                </a:solidFill>
                <a:latin typeface="Inter" panose="02000503000000020004" pitchFamily="2" charset="0"/>
                <a:ea typeface="Inter" panose="02000503000000020004" pitchFamily="2" charset="0"/>
              </a:rPr>
              <a:t>Projects conducted</a:t>
            </a:r>
            <a:endParaRPr lang="en-GB" sz="1200" dirty="0">
              <a:solidFill>
                <a:srgbClr val="00305E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4A69A1-CA90-4937-4085-B0837F7D02C1}"/>
              </a:ext>
            </a:extLst>
          </p:cNvPr>
          <p:cNvSpPr txBox="1"/>
          <p:nvPr/>
        </p:nvSpPr>
        <p:spPr>
          <a:xfrm>
            <a:off x="2674946" y="3867813"/>
            <a:ext cx="935717" cy="523194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91413" tIns="45707" rIns="91413" bIns="45707" rtlCol="0">
            <a:spAutoFit/>
          </a:bodyPr>
          <a:lstStyle/>
          <a:p>
            <a:pPr defTabSz="914370"/>
            <a:r>
              <a:rPr lang="en-GB" sz="1867" b="1" dirty="0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91</a:t>
            </a:r>
          </a:p>
          <a:p>
            <a:pPr defTabSz="914370"/>
            <a:r>
              <a:rPr lang="en-GB" sz="933" dirty="0">
                <a:solidFill>
                  <a:srgbClr val="00305E"/>
                </a:solidFill>
                <a:latin typeface="Inter" panose="02000503000000020004" pitchFamily="2" charset="0"/>
                <a:ea typeface="Inter" panose="02000503000000020004" pitchFamily="2" charset="0"/>
              </a:rPr>
              <a:t>Specialists</a:t>
            </a:r>
            <a:endParaRPr lang="en-GB" sz="1600" dirty="0">
              <a:solidFill>
                <a:srgbClr val="00305E"/>
              </a:solidFill>
              <a:latin typeface="Inter" panose="02000503000000020004" pitchFamily="2" charset="0"/>
              <a:ea typeface="Inter" panose="02000503000000020004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602D43A-FB1E-F13A-4382-F5AB312E7350}"/>
              </a:ext>
            </a:extLst>
          </p:cNvPr>
          <p:cNvSpPr/>
          <p:nvPr/>
        </p:nvSpPr>
        <p:spPr>
          <a:xfrm>
            <a:off x="702471" y="3450638"/>
            <a:ext cx="37692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Our team</a:t>
            </a:r>
          </a:p>
        </p:txBody>
      </p:sp>
      <p:pic>
        <p:nvPicPr>
          <p:cNvPr id="13" name="Graphic 20">
            <a:extLst>
              <a:ext uri="{FF2B5EF4-FFF2-40B4-BE49-F238E27FC236}">
                <a16:creationId xmlns:a16="http://schemas.microsoft.com/office/drawing/2014/main" id="{3B298257-A100-CB1D-970A-A3D42C0C150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85862" y="3873339"/>
            <a:ext cx="532420" cy="532420"/>
          </a:xfrm>
          <a:prstGeom prst="rect">
            <a:avLst/>
          </a:prstGeom>
        </p:spPr>
      </p:pic>
      <p:pic>
        <p:nvPicPr>
          <p:cNvPr id="14" name="Graphic 50">
            <a:extLst>
              <a:ext uri="{FF2B5EF4-FFF2-40B4-BE49-F238E27FC236}">
                <a16:creationId xmlns:a16="http://schemas.microsoft.com/office/drawing/2014/main" id="{BEE6E68E-9A38-7D19-C8AD-B38C58FBE4A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21396" y="3898802"/>
            <a:ext cx="422913" cy="422913"/>
          </a:xfrm>
          <a:prstGeom prst="rect">
            <a:avLst/>
          </a:prstGeom>
        </p:spPr>
      </p:pic>
      <p:pic>
        <p:nvPicPr>
          <p:cNvPr id="15" name="Graphic 20">
            <a:extLst>
              <a:ext uri="{FF2B5EF4-FFF2-40B4-BE49-F238E27FC236}">
                <a16:creationId xmlns:a16="http://schemas.microsoft.com/office/drawing/2014/main" id="{13EED76C-4674-A595-FC13-0F648B7F4DB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r="60453"/>
          <a:stretch/>
        </p:blipFill>
        <p:spPr>
          <a:xfrm>
            <a:off x="768495" y="3870267"/>
            <a:ext cx="210556" cy="53242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4718DF08-7328-E756-8F6C-34EBF991D8E0}"/>
              </a:ext>
            </a:extLst>
          </p:cNvPr>
          <p:cNvSpPr/>
          <p:nvPr/>
        </p:nvSpPr>
        <p:spPr>
          <a:xfrm>
            <a:off x="7317306" y="3450898"/>
            <a:ext cx="444146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Industry memberships and affiliations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4CA1DE1-9C06-43E4-45EF-11CDC80AE08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9654" y="3838291"/>
            <a:ext cx="861418" cy="61559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E6B9503-75B1-ABD2-4DCA-CF3345394D9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764" y="4009809"/>
            <a:ext cx="835817" cy="30405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F1572B3-F86D-40A7-891A-F672CF8366A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123" y="4043702"/>
            <a:ext cx="858857" cy="30689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73E59EA-ADF4-A7BB-4DAB-3AF8A5EF120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1722" y="3954018"/>
            <a:ext cx="818382" cy="35685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84255D6-2425-E89D-53EC-DA7691026021}"/>
              </a:ext>
            </a:extLst>
          </p:cNvPr>
          <p:cNvSpPr/>
          <p:nvPr/>
        </p:nvSpPr>
        <p:spPr>
          <a:xfrm>
            <a:off x="731381" y="4914232"/>
            <a:ext cx="37692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solidFill>
                  <a:srgbClr val="0C1E3E"/>
                </a:solidFill>
                <a:latin typeface="Inter" panose="02000503000000020004" pitchFamily="2" charset="0"/>
                <a:ea typeface="Inter" panose="02000503000000020004" pitchFamily="2" charset="0"/>
              </a:rPr>
              <a:t>Clients and partners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CA9AA96-6264-E73C-AD1B-DE2C850D5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472" y="5439192"/>
            <a:ext cx="748711" cy="450121"/>
          </a:xfrm>
          <a:prstGeom prst="rect">
            <a:avLst/>
          </a:prstGeom>
          <a:noFill/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5D4FBE4-EA50-A2D0-A021-075B06829A5C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8617" y="5505506"/>
            <a:ext cx="722492" cy="29983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3F9166B-9E47-104D-4988-DAF1B5C3C0A3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4898" y="6143287"/>
            <a:ext cx="465519" cy="35598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913F16E-3152-3C42-6AAA-8FAA3E55FAF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34443" y="6181979"/>
            <a:ext cx="846911" cy="256763"/>
          </a:xfrm>
          <a:prstGeom prst="rect">
            <a:avLst/>
          </a:prstGeom>
        </p:spPr>
      </p:pic>
      <p:pic>
        <p:nvPicPr>
          <p:cNvPr id="27" name="Picture 26" descr="A person holding a graduation cap&#10;&#10;Description automatically generated">
            <a:extLst>
              <a:ext uri="{FF2B5EF4-FFF2-40B4-BE49-F238E27FC236}">
                <a16:creationId xmlns:a16="http://schemas.microsoft.com/office/drawing/2014/main" id="{167E8EC9-5119-055E-7372-71B6D6348B9C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395" y="6094180"/>
            <a:ext cx="847823" cy="471013"/>
          </a:xfrm>
          <a:prstGeom prst="rect">
            <a:avLst/>
          </a:prstGeom>
        </p:spPr>
      </p:pic>
      <p:pic>
        <p:nvPicPr>
          <p:cNvPr id="28" name="Picture 27" descr="A logo with a flower&#10;&#10;Description automatically generated">
            <a:extLst>
              <a:ext uri="{FF2B5EF4-FFF2-40B4-BE49-F238E27FC236}">
                <a16:creationId xmlns:a16="http://schemas.microsoft.com/office/drawing/2014/main" id="{EC6F0144-628F-AE00-578F-E7C1E714C291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4099" y="6116506"/>
            <a:ext cx="788575" cy="356853"/>
          </a:xfrm>
          <a:prstGeom prst="rect">
            <a:avLst/>
          </a:prstGeom>
        </p:spPr>
      </p:pic>
      <p:pic>
        <p:nvPicPr>
          <p:cNvPr id="29" name="Picture 28" descr="A purple logo with white text&#10;&#10;Description automatically generated">
            <a:extLst>
              <a:ext uri="{FF2B5EF4-FFF2-40B4-BE49-F238E27FC236}">
                <a16:creationId xmlns:a16="http://schemas.microsoft.com/office/drawing/2014/main" id="{D451CA99-4F96-41EE-6036-9693A2B1E134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9605" y="6143794"/>
            <a:ext cx="387031" cy="360584"/>
          </a:xfrm>
          <a:prstGeom prst="rect">
            <a:avLst/>
          </a:prstGeom>
        </p:spPr>
      </p:pic>
      <p:pic>
        <p:nvPicPr>
          <p:cNvPr id="30" name="Picture 29" descr="A blue and white logo&#10;&#10;Description automatically generated">
            <a:extLst>
              <a:ext uri="{FF2B5EF4-FFF2-40B4-BE49-F238E27FC236}">
                <a16:creationId xmlns:a16="http://schemas.microsoft.com/office/drawing/2014/main" id="{3619A679-61F9-474B-4955-D64738A9B93D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5913" y="6054816"/>
            <a:ext cx="519650" cy="478077"/>
          </a:xfrm>
          <a:prstGeom prst="rect">
            <a:avLst/>
          </a:prstGeom>
        </p:spPr>
      </p:pic>
      <p:pic>
        <p:nvPicPr>
          <p:cNvPr id="31" name="Picture 30" descr="A logo of a university of windsor&#10;&#10;Description automatically generated">
            <a:extLst>
              <a:ext uri="{FF2B5EF4-FFF2-40B4-BE49-F238E27FC236}">
                <a16:creationId xmlns:a16="http://schemas.microsoft.com/office/drawing/2014/main" id="{01F952A0-7125-261A-1E1C-B72F6803B4DD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1184" y="6054815"/>
            <a:ext cx="850629" cy="510378"/>
          </a:xfrm>
          <a:prstGeom prst="rect">
            <a:avLst/>
          </a:prstGeom>
        </p:spPr>
      </p:pic>
      <p:pic>
        <p:nvPicPr>
          <p:cNvPr id="32" name="Picture 31" descr="A logo with a lantern and a shield&#10;&#10;Description automatically generated">
            <a:extLst>
              <a:ext uri="{FF2B5EF4-FFF2-40B4-BE49-F238E27FC236}">
                <a16:creationId xmlns:a16="http://schemas.microsoft.com/office/drawing/2014/main" id="{30FEF08E-0345-4D96-6480-D4F940E869E5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95869" y="6148853"/>
            <a:ext cx="336497" cy="34776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FC2F83EB-6801-078D-9B17-9E7385176999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2828" y="5508014"/>
            <a:ext cx="415971" cy="29157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3DCD85F-5BD2-07D4-3BCD-3BA1F2B64CC3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414" y="5459556"/>
            <a:ext cx="385985" cy="36426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CCB9134-FC4C-01FA-592F-D859F2A4DBEC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696" y="5514524"/>
            <a:ext cx="292873" cy="29287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4E1E3AA6-355B-0812-F028-6B4C4FDF000B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783" y="5307067"/>
            <a:ext cx="714371" cy="71437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2C9FAB6-67DF-E83F-849C-20D14B91317D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634" y="5514078"/>
            <a:ext cx="485761" cy="29145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2295F9C-5A7F-4458-D308-97FB70AFDBB5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934" y="5545513"/>
            <a:ext cx="847823" cy="22556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EE20A93-02C9-A033-9010-F85F60214702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551" y="6189170"/>
            <a:ext cx="846911" cy="24957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E2242456-F44E-E2EF-4A7E-81175E094EC2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911" y="5519348"/>
            <a:ext cx="728784" cy="257002"/>
          </a:xfrm>
          <a:prstGeom prst="rect">
            <a:avLst/>
          </a:prstGeom>
        </p:spPr>
      </p:pic>
      <p:pic>
        <p:nvPicPr>
          <p:cNvPr id="41" name="Picture 40" descr="A logo of a company&#10;&#10;Description automatically generated">
            <a:extLst>
              <a:ext uri="{FF2B5EF4-FFF2-40B4-BE49-F238E27FC236}">
                <a16:creationId xmlns:a16="http://schemas.microsoft.com/office/drawing/2014/main" id="{43E92A8D-E621-C89D-DC0C-9E7AD3CE01AD}"/>
              </a:ext>
            </a:extLst>
          </p:cNvPr>
          <p:cNvPicPr>
            <a:picLocks noChangeAspect="1"/>
          </p:cNvPicPr>
          <p:nvPr/>
        </p:nvPicPr>
        <p:blipFill rotWithShape="1"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1825" y="6155478"/>
            <a:ext cx="696773" cy="30099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E780CCF-3D28-4B90-4EE8-31F5054FF44A}"/>
              </a:ext>
            </a:extLst>
          </p:cNvPr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9" r="19991" b="41472"/>
          <a:stretch/>
        </p:blipFill>
        <p:spPr>
          <a:xfrm>
            <a:off x="8000912" y="5404935"/>
            <a:ext cx="602159" cy="389816"/>
          </a:xfrm>
          <a:prstGeom prst="rect">
            <a:avLst/>
          </a:prstGeom>
        </p:spPr>
      </p:pic>
      <p:pic>
        <p:nvPicPr>
          <p:cNvPr id="43" name="Graphic 42">
            <a:extLst>
              <a:ext uri="{FF2B5EF4-FFF2-40B4-BE49-F238E27FC236}">
                <a16:creationId xmlns:a16="http://schemas.microsoft.com/office/drawing/2014/main" id="{BF5C1610-59A5-4E37-47CF-971CE7F9D2F3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8828910" y="5519349"/>
            <a:ext cx="901489" cy="225567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9562E05-4411-8BB1-B6C8-E33752D777B4}"/>
              </a:ext>
            </a:extLst>
          </p:cNvPr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453" y="5230351"/>
            <a:ext cx="788575" cy="78857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E4956B9-8BA7-544F-597F-BB2B81E5FD84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156" y="6169432"/>
            <a:ext cx="296629" cy="29662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87A7E906-39DA-FFFE-2F6A-600E470D6D40}"/>
              </a:ext>
            </a:extLst>
          </p:cNvPr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81" y="6107555"/>
            <a:ext cx="612855" cy="41155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35A24939-BB92-80D5-B688-93DB1E73554D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337" y="6113017"/>
            <a:ext cx="779595" cy="40609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A5F967C-CB04-00DA-C069-B488568D7F3E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076" y="5472188"/>
            <a:ext cx="551060" cy="317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70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C49791AD-B862-E243-9359-F8ADAAE33436}"/>
              </a:ext>
            </a:extLst>
          </p:cNvPr>
          <p:cNvSpPr/>
          <p:nvPr/>
        </p:nvSpPr>
        <p:spPr>
          <a:xfrm>
            <a:off x="618746" y="233249"/>
            <a:ext cx="77913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bg1">
                    <a:lumMod val="75000"/>
                  </a:schemeClr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LanguageCert</a:t>
            </a:r>
            <a:r>
              <a:rPr lang="en-US" sz="1100" dirty="0">
                <a:solidFill>
                  <a:schemeClr val="bg1">
                    <a:lumMod val="75000"/>
                  </a:schemeClr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 Higher Education Summit | June 2025</a:t>
            </a:r>
          </a:p>
        </p:txBody>
      </p:sp>
      <p:sp>
        <p:nvSpPr>
          <p:cNvPr id="2" name="TextBox 151">
            <a:extLst>
              <a:ext uri="{FF2B5EF4-FFF2-40B4-BE49-F238E27FC236}">
                <a16:creationId xmlns:a16="http://schemas.microsoft.com/office/drawing/2014/main" id="{D9EA7728-D74F-D3F1-C47B-26CBBE5EF6A3}"/>
              </a:ext>
            </a:extLst>
          </p:cNvPr>
          <p:cNvSpPr txBox="1"/>
          <p:nvPr/>
        </p:nvSpPr>
        <p:spPr>
          <a:xfrm>
            <a:off x="10560443" y="6147763"/>
            <a:ext cx="603024" cy="4207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Aft>
                <a:spcPts val="355"/>
              </a:spcAft>
            </a:pPr>
            <a:r>
              <a:rPr lang="en-GB" sz="1067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Times New Roman" panose="02020603050405020304" pitchFamily="18" charset="0"/>
              </a:rPr>
              <a:t>-35.7%</a:t>
            </a:r>
          </a:p>
        </p:txBody>
      </p:sp>
      <p:sp>
        <p:nvSpPr>
          <p:cNvPr id="6" name="TextBox 151">
            <a:extLst>
              <a:ext uri="{FF2B5EF4-FFF2-40B4-BE49-F238E27FC236}">
                <a16:creationId xmlns:a16="http://schemas.microsoft.com/office/drawing/2014/main" id="{00F8EE00-3022-FFE1-B06D-8CEAC86081BE}"/>
              </a:ext>
            </a:extLst>
          </p:cNvPr>
          <p:cNvSpPr txBox="1"/>
          <p:nvPr/>
        </p:nvSpPr>
        <p:spPr>
          <a:xfrm>
            <a:off x="10560443" y="6147763"/>
            <a:ext cx="603024" cy="4207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Aft>
                <a:spcPts val="355"/>
              </a:spcAft>
            </a:pPr>
            <a:r>
              <a:rPr lang="en-GB" sz="1067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Times New Roman" panose="02020603050405020304" pitchFamily="18" charset="0"/>
              </a:rPr>
              <a:t>-35.7%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AB35DA9-D432-8AA3-B1D9-21AFA6EB55EF}"/>
              </a:ext>
            </a:extLst>
          </p:cNvPr>
          <p:cNvSpPr/>
          <p:nvPr/>
        </p:nvSpPr>
        <p:spPr>
          <a:xfrm>
            <a:off x="11151613" y="549275"/>
            <a:ext cx="345062" cy="345062"/>
          </a:xfrm>
          <a:prstGeom prst="ellipse">
            <a:avLst/>
          </a:prstGeom>
          <a:solidFill>
            <a:srgbClr val="0D1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9" name="Slide Number Placeholder 13">
            <a:extLst>
              <a:ext uri="{FF2B5EF4-FFF2-40B4-BE49-F238E27FC236}">
                <a16:creationId xmlns:a16="http://schemas.microsoft.com/office/drawing/2014/main" id="{BEDEE3F4-FEEC-2F3B-E465-2A3BD8ADF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51613" y="605392"/>
            <a:ext cx="345062" cy="241005"/>
          </a:xfrm>
          <a:ln>
            <a:noFill/>
          </a:ln>
        </p:spPr>
        <p:txBody>
          <a:bodyPr/>
          <a:lstStyle/>
          <a:p>
            <a:pPr algn="ctr"/>
            <a:fld id="{C74190DE-7D60-46FC-AF13-39360AF06A62}" type="slidenum">
              <a:rPr lang="en-GB" sz="933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pPr algn="ctr"/>
              <a:t>3</a:t>
            </a:fld>
            <a:endParaRPr lang="en-GB" sz="933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0" name="Picture 9" descr="A blue and black logo&#10;&#10;AI-generated content may be incorrect.">
            <a:extLst>
              <a:ext uri="{FF2B5EF4-FFF2-40B4-BE49-F238E27FC236}">
                <a16:creationId xmlns:a16="http://schemas.microsoft.com/office/drawing/2014/main" id="{234777FB-42A7-FCC5-502D-023B3AF6B6A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941" y="5897278"/>
            <a:ext cx="1490423" cy="4000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94E4425-EFAA-B030-D353-7EF33B3D0D17}"/>
              </a:ext>
            </a:extLst>
          </p:cNvPr>
          <p:cNvSpPr txBox="1"/>
          <p:nvPr/>
        </p:nvSpPr>
        <p:spPr>
          <a:xfrm>
            <a:off x="586590" y="472642"/>
            <a:ext cx="8566119" cy="830979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>
              <a:tabLst>
                <a:tab pos="1200130" algn="l"/>
              </a:tabLst>
              <a:defRPr/>
            </a:pPr>
            <a:r>
              <a:rPr lang="en-GB" sz="2400" b="1" spc="-33" dirty="0">
                <a:solidFill>
                  <a:srgbClr val="001D6C"/>
                </a:solidFill>
                <a:latin typeface="Inter" panose="02000503000000020004" pitchFamily="2" charset="0"/>
                <a:ea typeface="Inter" panose="02000503000000020004" pitchFamily="2" charset="0"/>
              </a:rPr>
              <a:t>Student visa grants</a:t>
            </a:r>
          </a:p>
          <a:p>
            <a:pPr>
              <a:tabLst>
                <a:tab pos="1200130" algn="l"/>
              </a:tabLst>
              <a:defRPr/>
            </a:pPr>
            <a:r>
              <a:rPr lang="en-GB" sz="2400" spc="-33" dirty="0">
                <a:solidFill>
                  <a:srgbClr val="001D6C"/>
                </a:solidFill>
                <a:latin typeface="Inter" panose="02000503000000020004" pitchFamily="2" charset="0"/>
                <a:ea typeface="Inter" panose="02000503000000020004" pitchFamily="2" charset="0"/>
              </a:rPr>
              <a:t>All study levels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2A1820-1699-2113-9780-1535D78227BD}"/>
              </a:ext>
            </a:extLst>
          </p:cNvPr>
          <p:cNvSpPr txBox="1"/>
          <p:nvPr/>
        </p:nvSpPr>
        <p:spPr>
          <a:xfrm>
            <a:off x="659260" y="6206745"/>
            <a:ext cx="7694035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Source: </a:t>
            </a:r>
            <a:r>
              <a:rPr lang="en-GB" sz="8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Australian Government, Department of Home Affairs; Immigration New Zealand, IRCC, UK Home Office, U.S. State Department, 2025</a:t>
            </a:r>
            <a:endParaRPr lang="en-GB" sz="800" dirty="0"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A405917-6F3A-A8FA-4CF2-DE086CA03B0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4468196"/>
              </p:ext>
            </p:extLst>
          </p:nvPr>
        </p:nvGraphicFramePr>
        <p:xfrm>
          <a:off x="1142786" y="1862523"/>
          <a:ext cx="226695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5668D836-C13D-4130-B3E6-3F5EA8D55B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4729064"/>
              </p:ext>
            </p:extLst>
          </p:nvPr>
        </p:nvGraphicFramePr>
        <p:xfrm>
          <a:off x="3168464" y="1862523"/>
          <a:ext cx="226695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BE65062F-9925-4F18-9CC5-FA7C063DC3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0122538"/>
              </p:ext>
            </p:extLst>
          </p:nvPr>
        </p:nvGraphicFramePr>
        <p:xfrm>
          <a:off x="5194142" y="1862523"/>
          <a:ext cx="226695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96D52C21-D53F-4776-B714-867A419D7FE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5763982"/>
              </p:ext>
            </p:extLst>
          </p:nvPr>
        </p:nvGraphicFramePr>
        <p:xfrm>
          <a:off x="9251155" y="1862523"/>
          <a:ext cx="226695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F80FED5-851A-8716-BB5F-FBD352F13404}"/>
              </a:ext>
            </a:extLst>
          </p:cNvPr>
          <p:cNvCxnSpPr/>
          <p:nvPr/>
        </p:nvCxnSpPr>
        <p:spPr>
          <a:xfrm>
            <a:off x="3303996" y="1995247"/>
            <a:ext cx="0" cy="3545917"/>
          </a:xfrm>
          <a:prstGeom prst="line">
            <a:avLst/>
          </a:prstGeom>
          <a:ln>
            <a:solidFill>
              <a:srgbClr val="BCAC9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D88A3F6-E24C-22FC-D467-EBA06EFC7B58}"/>
              </a:ext>
            </a:extLst>
          </p:cNvPr>
          <p:cNvCxnSpPr/>
          <p:nvPr/>
        </p:nvCxnSpPr>
        <p:spPr>
          <a:xfrm>
            <a:off x="5320097" y="1995246"/>
            <a:ext cx="0" cy="3545917"/>
          </a:xfrm>
          <a:prstGeom prst="line">
            <a:avLst/>
          </a:prstGeom>
          <a:ln>
            <a:solidFill>
              <a:srgbClr val="BCAC9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4D51C57-2FFE-4149-0784-DA38C0B53142}"/>
              </a:ext>
            </a:extLst>
          </p:cNvPr>
          <p:cNvCxnSpPr/>
          <p:nvPr/>
        </p:nvCxnSpPr>
        <p:spPr>
          <a:xfrm>
            <a:off x="7330380" y="1995246"/>
            <a:ext cx="0" cy="3545917"/>
          </a:xfrm>
          <a:prstGeom prst="line">
            <a:avLst/>
          </a:prstGeom>
          <a:ln>
            <a:solidFill>
              <a:srgbClr val="BCAC9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A026D67-224A-582C-B7EB-437E54E85614}"/>
              </a:ext>
            </a:extLst>
          </p:cNvPr>
          <p:cNvCxnSpPr/>
          <p:nvPr/>
        </p:nvCxnSpPr>
        <p:spPr>
          <a:xfrm>
            <a:off x="9346481" y="1995245"/>
            <a:ext cx="0" cy="3545917"/>
          </a:xfrm>
          <a:prstGeom prst="line">
            <a:avLst/>
          </a:prstGeom>
          <a:ln>
            <a:solidFill>
              <a:srgbClr val="BCAC9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7755A788-6B9F-89AA-8E38-B2B85F3144CC}"/>
              </a:ext>
            </a:extLst>
          </p:cNvPr>
          <p:cNvSpPr txBox="1"/>
          <p:nvPr/>
        </p:nvSpPr>
        <p:spPr>
          <a:xfrm>
            <a:off x="1751452" y="1568237"/>
            <a:ext cx="770246" cy="230828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ctr"/>
            <a:r>
              <a:rPr lang="en-GB" sz="1200" b="1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Australia</a:t>
            </a:r>
            <a:endParaRPr lang="en-GB" sz="1200" dirty="0">
              <a:solidFill>
                <a:srgbClr val="001D6C"/>
              </a:solidFill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60D0E41-DF7C-9D51-17BD-754A5EF94D24}"/>
              </a:ext>
            </a:extLst>
          </p:cNvPr>
          <p:cNvSpPr txBox="1"/>
          <p:nvPr/>
        </p:nvSpPr>
        <p:spPr>
          <a:xfrm>
            <a:off x="3897766" y="1568237"/>
            <a:ext cx="770246" cy="230828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ctr"/>
            <a:r>
              <a:rPr lang="en-GB" sz="1200" b="1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Canada</a:t>
            </a:r>
            <a:endParaRPr lang="en-GB" sz="1200" dirty="0">
              <a:solidFill>
                <a:srgbClr val="001D6C"/>
              </a:solidFill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C9A5EBC-EA8B-FFA9-EA86-5B7BCB7B4D55}"/>
              </a:ext>
            </a:extLst>
          </p:cNvPr>
          <p:cNvSpPr txBox="1"/>
          <p:nvPr/>
        </p:nvSpPr>
        <p:spPr>
          <a:xfrm>
            <a:off x="5765798" y="1568237"/>
            <a:ext cx="1157562" cy="230828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ctr"/>
            <a:r>
              <a:rPr lang="en-GB" sz="1200" b="1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New Zealand</a:t>
            </a:r>
            <a:endParaRPr lang="en-GB" sz="1200" dirty="0">
              <a:solidFill>
                <a:srgbClr val="001D6C"/>
              </a:solidFill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315033F-1726-2ED1-CAFA-8F5444FBA226}"/>
              </a:ext>
            </a:extLst>
          </p:cNvPr>
          <p:cNvSpPr txBox="1"/>
          <p:nvPr/>
        </p:nvSpPr>
        <p:spPr>
          <a:xfrm>
            <a:off x="7691157" y="1568237"/>
            <a:ext cx="1157562" cy="230828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ctr"/>
            <a:r>
              <a:rPr lang="en-GB" sz="1200" b="1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UK</a:t>
            </a:r>
            <a:endParaRPr lang="en-GB" sz="1200" dirty="0">
              <a:solidFill>
                <a:srgbClr val="001D6C"/>
              </a:solidFill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6CB40B6-E586-DEE2-C9D8-EB4257498ACB}"/>
              </a:ext>
            </a:extLst>
          </p:cNvPr>
          <p:cNvSpPr txBox="1"/>
          <p:nvPr/>
        </p:nvSpPr>
        <p:spPr>
          <a:xfrm>
            <a:off x="9745130" y="1568237"/>
            <a:ext cx="1157562" cy="230828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ctr"/>
            <a:r>
              <a:rPr lang="en-GB" sz="1200" b="1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USA</a:t>
            </a:r>
            <a:endParaRPr lang="en-GB" sz="1200" dirty="0">
              <a:solidFill>
                <a:srgbClr val="001D6C"/>
              </a:solidFill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E7FFB00-E28C-4880-5F22-ED0C51A0200E}"/>
              </a:ext>
            </a:extLst>
          </p:cNvPr>
          <p:cNvSpPr txBox="1"/>
          <p:nvPr/>
        </p:nvSpPr>
        <p:spPr>
          <a:xfrm>
            <a:off x="677292" y="1910608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600,000</a:t>
            </a:r>
            <a:endParaRPr lang="en-GB" sz="800" dirty="0"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401B594-B56D-FB13-4C48-38D7D705167E}"/>
              </a:ext>
            </a:extLst>
          </p:cNvPr>
          <p:cNvSpPr txBox="1"/>
          <p:nvPr/>
        </p:nvSpPr>
        <p:spPr>
          <a:xfrm>
            <a:off x="677292" y="2503583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500,000</a:t>
            </a:r>
            <a:endParaRPr lang="en-GB" sz="800" dirty="0"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32B8E42-AF89-649F-3F42-7553DD284B46}"/>
              </a:ext>
            </a:extLst>
          </p:cNvPr>
          <p:cNvSpPr txBox="1"/>
          <p:nvPr/>
        </p:nvSpPr>
        <p:spPr>
          <a:xfrm>
            <a:off x="677291" y="3096558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400,000</a:t>
            </a:r>
            <a:endParaRPr lang="en-GB" sz="800" dirty="0"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740DD29-D640-74E6-41C7-491515DE2D48}"/>
              </a:ext>
            </a:extLst>
          </p:cNvPr>
          <p:cNvSpPr txBox="1"/>
          <p:nvPr/>
        </p:nvSpPr>
        <p:spPr>
          <a:xfrm>
            <a:off x="677291" y="3689874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300,000</a:t>
            </a:r>
            <a:endParaRPr lang="en-GB" sz="800" dirty="0"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D67643F-BA60-06B5-1AF7-CC989A446BB9}"/>
              </a:ext>
            </a:extLst>
          </p:cNvPr>
          <p:cNvSpPr txBox="1"/>
          <p:nvPr/>
        </p:nvSpPr>
        <p:spPr>
          <a:xfrm>
            <a:off x="677291" y="4282508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200,000</a:t>
            </a:r>
            <a:endParaRPr lang="en-GB" sz="800" dirty="0"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3A26B6A-D839-BEF4-6F30-65B8FFE2A2A8}"/>
              </a:ext>
            </a:extLst>
          </p:cNvPr>
          <p:cNvSpPr txBox="1"/>
          <p:nvPr/>
        </p:nvSpPr>
        <p:spPr>
          <a:xfrm>
            <a:off x="677290" y="4875142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100,000</a:t>
            </a:r>
            <a:endParaRPr lang="en-GB" sz="800" dirty="0"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6B41922-9063-0AF9-18BA-5BC5CAEEC124}"/>
              </a:ext>
            </a:extLst>
          </p:cNvPr>
          <p:cNvSpPr/>
          <p:nvPr/>
        </p:nvSpPr>
        <p:spPr>
          <a:xfrm>
            <a:off x="5422434" y="2079881"/>
            <a:ext cx="150069" cy="150069"/>
          </a:xfrm>
          <a:prstGeom prst="ellipse">
            <a:avLst/>
          </a:prstGeom>
          <a:solidFill>
            <a:srgbClr val="659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935D471-C6D0-8CAA-7233-CD534C65D009}"/>
              </a:ext>
            </a:extLst>
          </p:cNvPr>
          <p:cNvSpPr txBox="1"/>
          <p:nvPr/>
        </p:nvSpPr>
        <p:spPr>
          <a:xfrm>
            <a:off x="5573967" y="2070279"/>
            <a:ext cx="707767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Q1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D31F30B6-1CD1-5566-442D-9DE9F5CD4808}"/>
              </a:ext>
            </a:extLst>
          </p:cNvPr>
          <p:cNvSpPr/>
          <p:nvPr/>
        </p:nvSpPr>
        <p:spPr>
          <a:xfrm>
            <a:off x="5864098" y="2079881"/>
            <a:ext cx="150069" cy="150069"/>
          </a:xfrm>
          <a:prstGeom prst="ellipse">
            <a:avLst/>
          </a:prstGeom>
          <a:solidFill>
            <a:srgbClr val="BC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0F0A18A-BCB5-F0FC-D2BE-FAA963D8F3ED}"/>
              </a:ext>
            </a:extLst>
          </p:cNvPr>
          <p:cNvSpPr txBox="1"/>
          <p:nvPr/>
        </p:nvSpPr>
        <p:spPr>
          <a:xfrm>
            <a:off x="6030871" y="2070279"/>
            <a:ext cx="707767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Q2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D7349C9-4723-BED2-A0FF-71FFAFFF0A58}"/>
              </a:ext>
            </a:extLst>
          </p:cNvPr>
          <p:cNvSpPr/>
          <p:nvPr/>
        </p:nvSpPr>
        <p:spPr>
          <a:xfrm>
            <a:off x="6380450" y="2079881"/>
            <a:ext cx="150069" cy="150069"/>
          </a:xfrm>
          <a:prstGeom prst="ellipse">
            <a:avLst/>
          </a:prstGeom>
          <a:solidFill>
            <a:srgbClr val="0BBD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280A6D7-194C-5E7B-CAF9-0DA6001EDC39}"/>
              </a:ext>
            </a:extLst>
          </p:cNvPr>
          <p:cNvSpPr txBox="1"/>
          <p:nvPr/>
        </p:nvSpPr>
        <p:spPr>
          <a:xfrm>
            <a:off x="6539603" y="2070279"/>
            <a:ext cx="707767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Q3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9DDDA597-3E87-E1F4-D448-50B40508C31F}"/>
              </a:ext>
            </a:extLst>
          </p:cNvPr>
          <p:cNvSpPr/>
          <p:nvPr/>
        </p:nvSpPr>
        <p:spPr>
          <a:xfrm>
            <a:off x="6856404" y="2079881"/>
            <a:ext cx="150069" cy="150069"/>
          </a:xfrm>
          <a:prstGeom prst="ellipse">
            <a:avLst/>
          </a:prstGeom>
          <a:solidFill>
            <a:srgbClr val="001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E508511-851D-7D12-542D-123C24911C69}"/>
              </a:ext>
            </a:extLst>
          </p:cNvPr>
          <p:cNvSpPr txBox="1"/>
          <p:nvPr/>
        </p:nvSpPr>
        <p:spPr>
          <a:xfrm>
            <a:off x="7015557" y="2059102"/>
            <a:ext cx="707767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Q4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3CE61E5-EEF8-B2AC-54EE-58A1396312E0}"/>
              </a:ext>
            </a:extLst>
          </p:cNvPr>
          <p:cNvSpPr txBox="1"/>
          <p:nvPr/>
        </p:nvSpPr>
        <p:spPr>
          <a:xfrm rot="16200000">
            <a:off x="1127308" y="3831851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214,434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E821D91-2004-B3CA-0497-C711F8E0039E}"/>
              </a:ext>
            </a:extLst>
          </p:cNvPr>
          <p:cNvSpPr txBox="1"/>
          <p:nvPr/>
        </p:nvSpPr>
        <p:spPr>
          <a:xfrm rot="16200000">
            <a:off x="2553395" y="3831850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227,384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77B4CEF-CE80-FDEF-EBA6-D8BED097ADB4}"/>
              </a:ext>
            </a:extLst>
          </p:cNvPr>
          <p:cNvSpPr txBox="1"/>
          <p:nvPr/>
        </p:nvSpPr>
        <p:spPr>
          <a:xfrm rot="16200000">
            <a:off x="2251823" y="3372144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300,141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6C33B94-2FA7-FFA5-2952-F9F5F90EB0F9}"/>
              </a:ext>
            </a:extLst>
          </p:cNvPr>
          <p:cNvSpPr txBox="1"/>
          <p:nvPr/>
        </p:nvSpPr>
        <p:spPr>
          <a:xfrm rot="16200000">
            <a:off x="3164921" y="3651763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251,680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16197D4-7682-13C2-572F-FF3A37D70422}"/>
              </a:ext>
            </a:extLst>
          </p:cNvPr>
          <p:cNvSpPr txBox="1"/>
          <p:nvPr/>
        </p:nvSpPr>
        <p:spPr>
          <a:xfrm rot="16200000">
            <a:off x="4296614" y="2143738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507,755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4826C90-83A7-ED81-2195-487B3C4A1BE7}"/>
              </a:ext>
            </a:extLst>
          </p:cNvPr>
          <p:cNvSpPr txBox="1"/>
          <p:nvPr/>
        </p:nvSpPr>
        <p:spPr>
          <a:xfrm rot="16200000">
            <a:off x="4584361" y="3586293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262,065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733D75B-1432-6802-834F-6EBEC7BA518D}"/>
              </a:ext>
            </a:extLst>
          </p:cNvPr>
          <p:cNvSpPr txBox="1"/>
          <p:nvPr/>
        </p:nvSpPr>
        <p:spPr>
          <a:xfrm rot="16200000">
            <a:off x="6611368" y="4662094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82,473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6C86ADB-323C-3CE6-C157-B0A70F768C20}"/>
              </a:ext>
            </a:extLst>
          </p:cNvPr>
          <p:cNvSpPr txBox="1"/>
          <p:nvPr/>
        </p:nvSpPr>
        <p:spPr>
          <a:xfrm rot="16200000">
            <a:off x="6309796" y="4719987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75,612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36DD1AD-1697-B807-C5CE-B91A77C2E08D}"/>
              </a:ext>
            </a:extLst>
          </p:cNvPr>
          <p:cNvSpPr txBox="1"/>
          <p:nvPr/>
        </p:nvSpPr>
        <p:spPr>
          <a:xfrm rot="16200000">
            <a:off x="8635671" y="2798873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397,335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C355B0A-A6E0-FD1A-5BFE-4EA382B7548B}"/>
              </a:ext>
            </a:extLst>
          </p:cNvPr>
          <p:cNvSpPr txBox="1"/>
          <p:nvPr/>
        </p:nvSpPr>
        <p:spPr>
          <a:xfrm rot="16200000">
            <a:off x="8335468" y="2399896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461,909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DAB3889-F5B9-6C0D-D9CC-CAFB92EF5C1E}"/>
              </a:ext>
            </a:extLst>
          </p:cNvPr>
          <p:cNvSpPr txBox="1"/>
          <p:nvPr/>
        </p:nvSpPr>
        <p:spPr>
          <a:xfrm rot="16200000">
            <a:off x="10661265" y="2798873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390,785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A531438-02BF-DB93-FEA4-216DF0CE9A8C}"/>
              </a:ext>
            </a:extLst>
          </p:cNvPr>
          <p:cNvSpPr txBox="1"/>
          <p:nvPr/>
        </p:nvSpPr>
        <p:spPr>
          <a:xfrm rot="16200000">
            <a:off x="10375410" y="2513102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442,358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D15522-E071-BB17-A988-B0680E39289C}"/>
              </a:ext>
            </a:extLst>
          </p:cNvPr>
          <p:cNvSpPr txBox="1"/>
          <p:nvPr/>
        </p:nvSpPr>
        <p:spPr>
          <a:xfrm rot="16200000">
            <a:off x="5174716" y="4507807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108,576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68411E2-BD91-3B76-A680-C8D09E86EFF7}"/>
              </a:ext>
            </a:extLst>
          </p:cNvPr>
          <p:cNvSpPr txBox="1"/>
          <p:nvPr/>
        </p:nvSpPr>
        <p:spPr>
          <a:xfrm rot="16200000">
            <a:off x="7204726" y="2810909"/>
            <a:ext cx="595369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388,363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00000000-0008-0000-00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1765651"/>
              </p:ext>
            </p:extLst>
          </p:nvPr>
        </p:nvGraphicFramePr>
        <p:xfrm>
          <a:off x="7219820" y="1862523"/>
          <a:ext cx="226695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1889794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AD5895-7FBE-BF56-C4BB-ECAC781FF1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06DBBFF1-926C-543E-5EDB-E1A45804D8F9}"/>
              </a:ext>
            </a:extLst>
          </p:cNvPr>
          <p:cNvSpPr/>
          <p:nvPr/>
        </p:nvSpPr>
        <p:spPr>
          <a:xfrm>
            <a:off x="618746" y="233249"/>
            <a:ext cx="77913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bg1">
                    <a:lumMod val="75000"/>
                  </a:schemeClr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LanguageCert</a:t>
            </a:r>
            <a:r>
              <a:rPr lang="en-US" sz="1100" dirty="0">
                <a:solidFill>
                  <a:schemeClr val="bg1">
                    <a:lumMod val="75000"/>
                  </a:schemeClr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 Higher Education Summit | June 2025</a:t>
            </a:r>
          </a:p>
        </p:txBody>
      </p:sp>
      <p:sp>
        <p:nvSpPr>
          <p:cNvPr id="2" name="TextBox 151">
            <a:extLst>
              <a:ext uri="{FF2B5EF4-FFF2-40B4-BE49-F238E27FC236}">
                <a16:creationId xmlns:a16="http://schemas.microsoft.com/office/drawing/2014/main" id="{27F86F3E-78E5-A627-AF81-0BD0C76B563C}"/>
              </a:ext>
            </a:extLst>
          </p:cNvPr>
          <p:cNvSpPr txBox="1"/>
          <p:nvPr/>
        </p:nvSpPr>
        <p:spPr>
          <a:xfrm>
            <a:off x="10270513" y="5880134"/>
            <a:ext cx="603024" cy="4207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Aft>
                <a:spcPts val="355"/>
              </a:spcAft>
            </a:pPr>
            <a:r>
              <a:rPr lang="en-GB" sz="1067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Times New Roman" panose="02020603050405020304" pitchFamily="18" charset="0"/>
              </a:rPr>
              <a:t>-35.7%</a:t>
            </a:r>
          </a:p>
        </p:txBody>
      </p:sp>
      <p:sp>
        <p:nvSpPr>
          <p:cNvPr id="6" name="TextBox 151">
            <a:extLst>
              <a:ext uri="{FF2B5EF4-FFF2-40B4-BE49-F238E27FC236}">
                <a16:creationId xmlns:a16="http://schemas.microsoft.com/office/drawing/2014/main" id="{60533C62-053D-0A03-8839-8C26450345CB}"/>
              </a:ext>
            </a:extLst>
          </p:cNvPr>
          <p:cNvSpPr txBox="1"/>
          <p:nvPr/>
        </p:nvSpPr>
        <p:spPr>
          <a:xfrm>
            <a:off x="10270513" y="5880134"/>
            <a:ext cx="603024" cy="4207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Aft>
                <a:spcPts val="355"/>
              </a:spcAft>
            </a:pPr>
            <a:r>
              <a:rPr lang="en-GB" sz="1067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Times New Roman" panose="02020603050405020304" pitchFamily="18" charset="0"/>
              </a:rPr>
              <a:t>-35.7%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8FD91C0-9C68-CD5D-F93E-EDD390170D8D}"/>
              </a:ext>
            </a:extLst>
          </p:cNvPr>
          <p:cNvSpPr/>
          <p:nvPr/>
        </p:nvSpPr>
        <p:spPr>
          <a:xfrm>
            <a:off x="11151613" y="549275"/>
            <a:ext cx="345062" cy="345062"/>
          </a:xfrm>
          <a:prstGeom prst="ellipse">
            <a:avLst/>
          </a:prstGeom>
          <a:solidFill>
            <a:srgbClr val="0D1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9" name="Slide Number Placeholder 13">
            <a:extLst>
              <a:ext uri="{FF2B5EF4-FFF2-40B4-BE49-F238E27FC236}">
                <a16:creationId xmlns:a16="http://schemas.microsoft.com/office/drawing/2014/main" id="{46C3922B-5B30-F33B-48F1-6EFE4BDF4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51613" y="605392"/>
            <a:ext cx="345062" cy="241005"/>
          </a:xfrm>
          <a:ln>
            <a:noFill/>
          </a:ln>
        </p:spPr>
        <p:txBody>
          <a:bodyPr/>
          <a:lstStyle/>
          <a:p>
            <a:pPr algn="ctr"/>
            <a:fld id="{C74190DE-7D60-46FC-AF13-39360AF06A62}" type="slidenum">
              <a:rPr lang="en-GB" sz="933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pPr algn="ctr"/>
              <a:t>4</a:t>
            </a:fld>
            <a:endParaRPr lang="en-GB" sz="933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0" name="Picture 9" descr="A blue and black logo&#10;&#10;AI-generated content may be incorrect.">
            <a:extLst>
              <a:ext uri="{FF2B5EF4-FFF2-40B4-BE49-F238E27FC236}">
                <a16:creationId xmlns:a16="http://schemas.microsoft.com/office/drawing/2014/main" id="{18369E8A-6035-CF76-7939-02F14580AEB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9011" y="5629649"/>
            <a:ext cx="1490423" cy="4000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AEE25F6-4C60-8B20-2197-B5ACDAC24D84}"/>
              </a:ext>
            </a:extLst>
          </p:cNvPr>
          <p:cNvSpPr txBox="1"/>
          <p:nvPr/>
        </p:nvSpPr>
        <p:spPr>
          <a:xfrm>
            <a:off x="586590" y="472642"/>
            <a:ext cx="9636910" cy="830979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>
              <a:tabLst>
                <a:tab pos="1200130" algn="l"/>
              </a:tabLst>
              <a:defRPr/>
            </a:pPr>
            <a:r>
              <a:rPr lang="en-GB" sz="2400" b="1" spc="-33" dirty="0">
                <a:solidFill>
                  <a:srgbClr val="001D6C"/>
                </a:solidFill>
                <a:latin typeface="Inter" panose="02000503000000020004" pitchFamily="2" charset="0"/>
                <a:ea typeface="Inter" panose="02000503000000020004" pitchFamily="2" charset="0"/>
              </a:rPr>
              <a:t>Trends in Student Visa Grants: All Study Levels  </a:t>
            </a:r>
          </a:p>
          <a:p>
            <a:pPr>
              <a:tabLst>
                <a:tab pos="1200130" algn="l"/>
              </a:tabLst>
              <a:defRPr/>
            </a:pPr>
            <a:r>
              <a:rPr lang="en-GB" sz="2400" spc="-33" dirty="0">
                <a:solidFill>
                  <a:srgbClr val="001D6C"/>
                </a:solidFill>
                <a:latin typeface="Inter" panose="02000503000000020004" pitchFamily="2" charset="0"/>
                <a:ea typeface="Inter" panose="02000503000000020004" pitchFamily="2" charset="0"/>
              </a:rPr>
              <a:t>Y-o-Y change in student visa grants (23 vs 24)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154A2D-20BE-E21E-4DED-A8AB5A677F67}"/>
              </a:ext>
            </a:extLst>
          </p:cNvPr>
          <p:cNvSpPr txBox="1"/>
          <p:nvPr/>
        </p:nvSpPr>
        <p:spPr>
          <a:xfrm>
            <a:off x="663894" y="6206788"/>
            <a:ext cx="7694035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Source: </a:t>
            </a:r>
            <a:r>
              <a:rPr lang="en-GB" sz="8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Australian Government, Department of Home Affairs; Immigration New Zealand, IRCC, UK Home Office, U.S. State Department, 2025</a:t>
            </a:r>
            <a:endParaRPr lang="en-GB" sz="800" dirty="0"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35051C9-1258-C88D-79DD-BABB1DAC5208}"/>
              </a:ext>
            </a:extLst>
          </p:cNvPr>
          <p:cNvSpPr txBox="1"/>
          <p:nvPr/>
        </p:nvSpPr>
        <p:spPr>
          <a:xfrm>
            <a:off x="918673" y="2434199"/>
            <a:ext cx="770246" cy="230828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ctr"/>
            <a:r>
              <a:rPr lang="en-GB" sz="1200" b="1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Australia</a:t>
            </a:r>
            <a:endParaRPr lang="en-GB" sz="1200" dirty="0">
              <a:solidFill>
                <a:srgbClr val="001D6C"/>
              </a:solidFill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50C728-EAAD-71B4-F9B3-2BED17FE07F1}"/>
              </a:ext>
            </a:extLst>
          </p:cNvPr>
          <p:cNvSpPr txBox="1"/>
          <p:nvPr/>
        </p:nvSpPr>
        <p:spPr>
          <a:xfrm>
            <a:off x="2501502" y="2434199"/>
            <a:ext cx="770246" cy="230828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ctr"/>
            <a:r>
              <a:rPr lang="en-GB" sz="1200" b="1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Canada</a:t>
            </a:r>
            <a:endParaRPr lang="en-GB" sz="1200" dirty="0">
              <a:solidFill>
                <a:srgbClr val="001D6C"/>
              </a:solidFill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ABFE20A-0183-14E0-3BDD-2850AB12F074}"/>
              </a:ext>
            </a:extLst>
          </p:cNvPr>
          <p:cNvSpPr txBox="1"/>
          <p:nvPr/>
        </p:nvSpPr>
        <p:spPr>
          <a:xfrm>
            <a:off x="4084332" y="2434199"/>
            <a:ext cx="1157562" cy="230828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ctr"/>
            <a:r>
              <a:rPr lang="en-GB" sz="1200" b="1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New Zealand</a:t>
            </a:r>
            <a:endParaRPr lang="en-GB" sz="1200" dirty="0">
              <a:solidFill>
                <a:srgbClr val="001D6C"/>
              </a:solidFill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7BB7847-FEAC-E3E9-F353-B9BD98B36A5B}"/>
              </a:ext>
            </a:extLst>
          </p:cNvPr>
          <p:cNvSpPr txBox="1"/>
          <p:nvPr/>
        </p:nvSpPr>
        <p:spPr>
          <a:xfrm>
            <a:off x="5184119" y="2434199"/>
            <a:ext cx="1157562" cy="230828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ctr"/>
            <a:r>
              <a:rPr lang="en-GB" sz="1200" b="1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UK</a:t>
            </a:r>
            <a:endParaRPr lang="en-GB" sz="1200" dirty="0">
              <a:solidFill>
                <a:srgbClr val="001D6C"/>
              </a:solidFill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2B2CCA7-FB08-0767-1E11-389399F17501}"/>
              </a:ext>
            </a:extLst>
          </p:cNvPr>
          <p:cNvSpPr txBox="1"/>
          <p:nvPr/>
        </p:nvSpPr>
        <p:spPr>
          <a:xfrm>
            <a:off x="6700744" y="2432624"/>
            <a:ext cx="1157562" cy="230828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ctr"/>
            <a:r>
              <a:rPr lang="en-GB" sz="1200" b="1" dirty="0">
                <a:solidFill>
                  <a:srgbClr val="001D6C"/>
                </a:solidFill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USA</a:t>
            </a:r>
            <a:endParaRPr lang="en-GB" sz="1200" dirty="0">
              <a:solidFill>
                <a:srgbClr val="001D6C"/>
              </a:solidFill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48843690-A78F-9198-9F53-952FA976C81B}"/>
              </a:ext>
            </a:extLst>
          </p:cNvPr>
          <p:cNvSpPr/>
          <p:nvPr/>
        </p:nvSpPr>
        <p:spPr>
          <a:xfrm>
            <a:off x="3545276" y="1765064"/>
            <a:ext cx="150069" cy="150069"/>
          </a:xfrm>
          <a:prstGeom prst="ellipse">
            <a:avLst/>
          </a:prstGeom>
          <a:solidFill>
            <a:srgbClr val="659D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1118063-A461-1C21-D58F-03AEB823DC63}"/>
              </a:ext>
            </a:extLst>
          </p:cNvPr>
          <p:cNvSpPr txBox="1"/>
          <p:nvPr/>
        </p:nvSpPr>
        <p:spPr>
          <a:xfrm>
            <a:off x="3742529" y="1755462"/>
            <a:ext cx="707767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Q1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1293C806-05E3-FEB5-32F7-9A4C72CECA17}"/>
              </a:ext>
            </a:extLst>
          </p:cNvPr>
          <p:cNvSpPr/>
          <p:nvPr/>
        </p:nvSpPr>
        <p:spPr>
          <a:xfrm>
            <a:off x="4002180" y="1765064"/>
            <a:ext cx="150069" cy="150069"/>
          </a:xfrm>
          <a:prstGeom prst="ellipse">
            <a:avLst/>
          </a:prstGeom>
          <a:solidFill>
            <a:srgbClr val="BCAC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7687504-CA07-1885-0375-E6C19BD8B3F9}"/>
              </a:ext>
            </a:extLst>
          </p:cNvPr>
          <p:cNvSpPr txBox="1"/>
          <p:nvPr/>
        </p:nvSpPr>
        <p:spPr>
          <a:xfrm>
            <a:off x="4199433" y="1755462"/>
            <a:ext cx="707767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Q2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F3FFDF3E-76F0-C5C2-4FC7-20E2C53E2659}"/>
              </a:ext>
            </a:extLst>
          </p:cNvPr>
          <p:cNvSpPr/>
          <p:nvPr/>
        </p:nvSpPr>
        <p:spPr>
          <a:xfrm>
            <a:off x="4510912" y="1765064"/>
            <a:ext cx="150069" cy="150069"/>
          </a:xfrm>
          <a:prstGeom prst="ellipse">
            <a:avLst/>
          </a:prstGeom>
          <a:solidFill>
            <a:srgbClr val="0BBD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CCF7BE1-A134-7645-9F4B-CEF7A89F854A}"/>
              </a:ext>
            </a:extLst>
          </p:cNvPr>
          <p:cNvSpPr txBox="1"/>
          <p:nvPr/>
        </p:nvSpPr>
        <p:spPr>
          <a:xfrm>
            <a:off x="4708165" y="1755462"/>
            <a:ext cx="707767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Q3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D7E09502-5E6D-E45D-41E0-3202837AC0E2}"/>
              </a:ext>
            </a:extLst>
          </p:cNvPr>
          <p:cNvSpPr/>
          <p:nvPr/>
        </p:nvSpPr>
        <p:spPr>
          <a:xfrm>
            <a:off x="4986866" y="1765064"/>
            <a:ext cx="150069" cy="150069"/>
          </a:xfrm>
          <a:prstGeom prst="ellipse">
            <a:avLst/>
          </a:prstGeom>
          <a:solidFill>
            <a:srgbClr val="001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B4A221D-17A7-C7C6-DAAC-3435E276738A}"/>
              </a:ext>
            </a:extLst>
          </p:cNvPr>
          <p:cNvSpPr txBox="1"/>
          <p:nvPr/>
        </p:nvSpPr>
        <p:spPr>
          <a:xfrm>
            <a:off x="5184119" y="1744285"/>
            <a:ext cx="707767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Q4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A0C15E9-C667-7FED-879E-F876A4B07BEE}"/>
              </a:ext>
            </a:extLst>
          </p:cNvPr>
          <p:cNvSpPr/>
          <p:nvPr/>
        </p:nvSpPr>
        <p:spPr>
          <a:xfrm>
            <a:off x="8761569" y="1305577"/>
            <a:ext cx="2695960" cy="50358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AU" sz="12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0B82662-0447-5C7E-E06A-0A16CA21CDCC}"/>
              </a:ext>
            </a:extLst>
          </p:cNvPr>
          <p:cNvSpPr txBox="1"/>
          <p:nvPr/>
        </p:nvSpPr>
        <p:spPr>
          <a:xfrm>
            <a:off x="9076778" y="5552868"/>
            <a:ext cx="2003078" cy="661716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Source: </a:t>
            </a:r>
            <a:r>
              <a:rPr lang="en-GB" sz="8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Australian Government Department of Home Affairs, Immigration New Zealand, IRCC, UK Home Office, U.S. State Department, 2024</a:t>
            </a:r>
            <a:endParaRPr lang="sk-SK" sz="800" dirty="0"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6FBA610-05F5-3472-4048-76AC16C1E759}"/>
              </a:ext>
            </a:extLst>
          </p:cNvPr>
          <p:cNvCxnSpPr>
            <a:cxnSpLocks/>
          </p:cNvCxnSpPr>
          <p:nvPr/>
        </p:nvCxnSpPr>
        <p:spPr>
          <a:xfrm>
            <a:off x="9106078" y="5424590"/>
            <a:ext cx="1944000" cy="0"/>
          </a:xfrm>
          <a:prstGeom prst="line">
            <a:avLst/>
          </a:prstGeom>
          <a:ln w="3175">
            <a:solidFill>
              <a:srgbClr val="1B242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8C180993-0AAB-059D-CAE3-F801A0573614}"/>
              </a:ext>
            </a:extLst>
          </p:cNvPr>
          <p:cNvSpPr txBox="1"/>
          <p:nvPr/>
        </p:nvSpPr>
        <p:spPr>
          <a:xfrm>
            <a:off x="9076778" y="1484683"/>
            <a:ext cx="1879345" cy="210375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1067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AT A GLANCE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54D36D2-4A5A-A6CC-0537-602452601351}"/>
              </a:ext>
            </a:extLst>
          </p:cNvPr>
          <p:cNvCxnSpPr>
            <a:cxnSpLocks/>
          </p:cNvCxnSpPr>
          <p:nvPr/>
        </p:nvCxnSpPr>
        <p:spPr>
          <a:xfrm>
            <a:off x="10184056" y="1574623"/>
            <a:ext cx="866022" cy="0"/>
          </a:xfrm>
          <a:prstGeom prst="line">
            <a:avLst/>
          </a:prstGeom>
          <a:ln w="3175">
            <a:solidFill>
              <a:srgbClr val="1B242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1A7244CE-DCC0-99DC-AC3D-0BB2107BDB70}"/>
              </a:ext>
            </a:extLst>
          </p:cNvPr>
          <p:cNvCxnSpPr>
            <a:cxnSpLocks/>
          </p:cNvCxnSpPr>
          <p:nvPr/>
        </p:nvCxnSpPr>
        <p:spPr>
          <a:xfrm>
            <a:off x="951490" y="3816302"/>
            <a:ext cx="7252710" cy="0"/>
          </a:xfrm>
          <a:prstGeom prst="line">
            <a:avLst/>
          </a:prstGeom>
          <a:ln w="9525">
            <a:solidFill>
              <a:srgbClr val="BCAC9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71A8C1D-BB5E-4B4A-930E-A5004760A5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2667991"/>
              </p:ext>
            </p:extLst>
          </p:nvPr>
        </p:nvGraphicFramePr>
        <p:xfrm>
          <a:off x="601708" y="2293846"/>
          <a:ext cx="7694034" cy="3869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0111190-5BB0-5C6D-A50F-57A3838251F8}"/>
              </a:ext>
            </a:extLst>
          </p:cNvPr>
          <p:cNvSpPr txBox="1"/>
          <p:nvPr/>
        </p:nvSpPr>
        <p:spPr>
          <a:xfrm>
            <a:off x="9036990" y="2064965"/>
            <a:ext cx="2003078" cy="358559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10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Australia: </a:t>
            </a:r>
            <a:r>
              <a:rPr lang="en-GB" sz="10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Signs of growth in HE, continued declines in the ELICOS and VET sectors. </a:t>
            </a:r>
          </a:p>
          <a:p>
            <a:endParaRPr lang="en-GB" sz="1000" b="1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r>
              <a:rPr lang="en-GB" sz="10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New Zealand - </a:t>
            </a:r>
            <a:r>
              <a:rPr lang="en-GB" sz="10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growth in 2024 with strong growth in Q4 2024 driven by China, Sri Lanka, and Japan.</a:t>
            </a:r>
          </a:p>
          <a:p>
            <a:endParaRPr lang="en-GB" sz="1000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r>
              <a:rPr lang="en-GB" sz="10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Canada: </a:t>
            </a:r>
            <a:r>
              <a:rPr lang="en-GB" sz="10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Sustained decline across all quarters. </a:t>
            </a:r>
          </a:p>
          <a:p>
            <a:endParaRPr lang="en-GB" sz="1000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r>
              <a:rPr lang="en-GB" sz="10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UK: </a:t>
            </a:r>
            <a:r>
              <a:rPr lang="en-US" sz="10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After five quarters of decline, Q4 showed a slight recovery, driven by Pakistan, Nepal, and Bangladesh. </a:t>
            </a:r>
          </a:p>
          <a:p>
            <a:endParaRPr lang="en-US" sz="1000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r>
              <a:rPr lang="en-US" sz="10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USA: </a:t>
            </a:r>
            <a:r>
              <a:rPr lang="en-US" sz="10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political uncertainty began affecting numbers from Q2 2024. </a:t>
            </a:r>
            <a:endParaRPr lang="en-GB" sz="1000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endParaRPr lang="en-GB" sz="1000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endParaRPr lang="en-GB" sz="1000" b="1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endParaRPr lang="sk-SK" sz="1000" dirty="0"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90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647042-A8B8-EA73-A0F0-0DC83AA9A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6BD9154A-BD07-243B-98E9-2DF2A34AF1D9}"/>
              </a:ext>
            </a:extLst>
          </p:cNvPr>
          <p:cNvSpPr/>
          <p:nvPr/>
        </p:nvSpPr>
        <p:spPr>
          <a:xfrm>
            <a:off x="618746" y="233249"/>
            <a:ext cx="77913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bg1">
                    <a:lumMod val="75000"/>
                  </a:schemeClr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LanguageCert</a:t>
            </a:r>
            <a:r>
              <a:rPr lang="en-US" sz="1100" dirty="0">
                <a:solidFill>
                  <a:schemeClr val="bg1">
                    <a:lumMod val="75000"/>
                  </a:schemeClr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 Higher Education Summit | June 2025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AEEE495-641E-2E1D-3D8D-4E26E23CDFD1}"/>
              </a:ext>
            </a:extLst>
          </p:cNvPr>
          <p:cNvSpPr/>
          <p:nvPr/>
        </p:nvSpPr>
        <p:spPr>
          <a:xfrm>
            <a:off x="11151613" y="549275"/>
            <a:ext cx="345062" cy="345062"/>
          </a:xfrm>
          <a:prstGeom prst="ellipse">
            <a:avLst/>
          </a:prstGeom>
          <a:solidFill>
            <a:srgbClr val="0D1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9" name="Slide Number Placeholder 13">
            <a:extLst>
              <a:ext uri="{FF2B5EF4-FFF2-40B4-BE49-F238E27FC236}">
                <a16:creationId xmlns:a16="http://schemas.microsoft.com/office/drawing/2014/main" id="{C7952E03-0B20-8738-489F-281BA725A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51613" y="605392"/>
            <a:ext cx="345062" cy="241005"/>
          </a:xfrm>
          <a:ln>
            <a:noFill/>
          </a:ln>
        </p:spPr>
        <p:txBody>
          <a:bodyPr/>
          <a:lstStyle/>
          <a:p>
            <a:pPr algn="ctr"/>
            <a:fld id="{C74190DE-7D60-46FC-AF13-39360AF06A62}" type="slidenum">
              <a:rPr lang="en-GB" sz="933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pPr algn="ctr"/>
              <a:t>5</a:t>
            </a:fld>
            <a:endParaRPr lang="en-GB" sz="933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879532-8170-ECB2-BF8A-20D1AD52C56F}"/>
              </a:ext>
            </a:extLst>
          </p:cNvPr>
          <p:cNvSpPr txBox="1"/>
          <p:nvPr/>
        </p:nvSpPr>
        <p:spPr>
          <a:xfrm>
            <a:off x="586590" y="472642"/>
            <a:ext cx="9636910" cy="830979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>
              <a:tabLst>
                <a:tab pos="1200130" algn="l"/>
              </a:tabLst>
              <a:defRPr/>
            </a:pPr>
            <a:r>
              <a:rPr lang="en-GB" sz="2400" b="1" spc="-33" dirty="0">
                <a:solidFill>
                  <a:srgbClr val="001D6C"/>
                </a:solidFill>
                <a:latin typeface="Inter" panose="02000503000000020004" pitchFamily="2" charset="0"/>
                <a:ea typeface="Inter" panose="02000503000000020004" pitchFamily="2" charset="0"/>
              </a:rPr>
              <a:t>Trends in Student Visa Grants: All Study Levels  </a:t>
            </a:r>
          </a:p>
          <a:p>
            <a:pPr>
              <a:tabLst>
                <a:tab pos="1200130" algn="l"/>
              </a:tabLst>
              <a:defRPr/>
            </a:pPr>
            <a:r>
              <a:rPr lang="en-GB" sz="2400" spc="-33" dirty="0">
                <a:solidFill>
                  <a:srgbClr val="001D6C"/>
                </a:solidFill>
                <a:latin typeface="Inter" panose="02000503000000020004" pitchFamily="2" charset="0"/>
                <a:ea typeface="Inter" panose="02000503000000020004" pitchFamily="2" charset="0"/>
              </a:rPr>
              <a:t>Global top source markets (23 vs 24)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295A37-E289-20CE-54CF-09CB45849931}"/>
              </a:ext>
            </a:extLst>
          </p:cNvPr>
          <p:cNvSpPr txBox="1"/>
          <p:nvPr/>
        </p:nvSpPr>
        <p:spPr>
          <a:xfrm>
            <a:off x="667392" y="6075703"/>
            <a:ext cx="7694035" cy="292384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Note: </a:t>
            </a:r>
            <a:r>
              <a:rPr lang="en-GB" sz="8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The data combine students visa grants in Australia, Canada, New Zealand, UK and the US.</a:t>
            </a:r>
          </a:p>
          <a:p>
            <a:pPr algn="just"/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Source: </a:t>
            </a:r>
            <a:r>
              <a:rPr lang="en-GB" sz="8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Australian Government, Department of Home Affairs; Immigration New Zealand, IRCC, UK Home Office, U.S. State Department, 2025</a:t>
            </a:r>
            <a:endParaRPr lang="en-GB" sz="800" dirty="0"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500F4439-2F59-7008-03D1-648EE633E4B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9570318"/>
              </p:ext>
            </p:extLst>
          </p:nvPr>
        </p:nvGraphicFramePr>
        <p:xfrm>
          <a:off x="736621" y="1708916"/>
          <a:ext cx="10863196" cy="3742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0EB8F143-0936-D9D7-8DF1-FE604AC4AD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256141"/>
              </p:ext>
            </p:extLst>
          </p:nvPr>
        </p:nvGraphicFramePr>
        <p:xfrm>
          <a:off x="1371600" y="5475918"/>
          <a:ext cx="10010503" cy="28191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91859">
                  <a:extLst>
                    <a:ext uri="{9D8B030D-6E8A-4147-A177-3AD203B41FA5}">
                      <a16:colId xmlns:a16="http://schemas.microsoft.com/office/drawing/2014/main" val="2111006053"/>
                    </a:ext>
                  </a:extLst>
                </a:gridCol>
                <a:gridCol w="791859">
                  <a:extLst>
                    <a:ext uri="{9D8B030D-6E8A-4147-A177-3AD203B41FA5}">
                      <a16:colId xmlns:a16="http://schemas.microsoft.com/office/drawing/2014/main" val="1258754093"/>
                    </a:ext>
                  </a:extLst>
                </a:gridCol>
                <a:gridCol w="791859">
                  <a:extLst>
                    <a:ext uri="{9D8B030D-6E8A-4147-A177-3AD203B41FA5}">
                      <a16:colId xmlns:a16="http://schemas.microsoft.com/office/drawing/2014/main" val="51607473"/>
                    </a:ext>
                  </a:extLst>
                </a:gridCol>
                <a:gridCol w="791859">
                  <a:extLst>
                    <a:ext uri="{9D8B030D-6E8A-4147-A177-3AD203B41FA5}">
                      <a16:colId xmlns:a16="http://schemas.microsoft.com/office/drawing/2014/main" val="3786014976"/>
                    </a:ext>
                  </a:extLst>
                </a:gridCol>
                <a:gridCol w="791859">
                  <a:extLst>
                    <a:ext uri="{9D8B030D-6E8A-4147-A177-3AD203B41FA5}">
                      <a16:colId xmlns:a16="http://schemas.microsoft.com/office/drawing/2014/main" val="1941622362"/>
                    </a:ext>
                  </a:extLst>
                </a:gridCol>
                <a:gridCol w="756401">
                  <a:extLst>
                    <a:ext uri="{9D8B030D-6E8A-4147-A177-3AD203B41FA5}">
                      <a16:colId xmlns:a16="http://schemas.microsoft.com/office/drawing/2014/main" val="3675848351"/>
                    </a:ext>
                  </a:extLst>
                </a:gridCol>
                <a:gridCol w="756401">
                  <a:extLst>
                    <a:ext uri="{9D8B030D-6E8A-4147-A177-3AD203B41FA5}">
                      <a16:colId xmlns:a16="http://schemas.microsoft.com/office/drawing/2014/main" val="3349599585"/>
                    </a:ext>
                  </a:extLst>
                </a:gridCol>
                <a:gridCol w="756401">
                  <a:extLst>
                    <a:ext uri="{9D8B030D-6E8A-4147-A177-3AD203B41FA5}">
                      <a16:colId xmlns:a16="http://schemas.microsoft.com/office/drawing/2014/main" val="3435763524"/>
                    </a:ext>
                  </a:extLst>
                </a:gridCol>
                <a:gridCol w="756401">
                  <a:extLst>
                    <a:ext uri="{9D8B030D-6E8A-4147-A177-3AD203B41FA5}">
                      <a16:colId xmlns:a16="http://schemas.microsoft.com/office/drawing/2014/main" val="3350059267"/>
                    </a:ext>
                  </a:extLst>
                </a:gridCol>
                <a:gridCol w="756401">
                  <a:extLst>
                    <a:ext uri="{9D8B030D-6E8A-4147-A177-3AD203B41FA5}">
                      <a16:colId xmlns:a16="http://schemas.microsoft.com/office/drawing/2014/main" val="3055586342"/>
                    </a:ext>
                  </a:extLst>
                </a:gridCol>
                <a:gridCol w="756401">
                  <a:extLst>
                    <a:ext uri="{9D8B030D-6E8A-4147-A177-3AD203B41FA5}">
                      <a16:colId xmlns:a16="http://schemas.microsoft.com/office/drawing/2014/main" val="4210914864"/>
                    </a:ext>
                  </a:extLst>
                </a:gridCol>
                <a:gridCol w="756401">
                  <a:extLst>
                    <a:ext uri="{9D8B030D-6E8A-4147-A177-3AD203B41FA5}">
                      <a16:colId xmlns:a16="http://schemas.microsoft.com/office/drawing/2014/main" val="1773728165"/>
                    </a:ext>
                  </a:extLst>
                </a:gridCol>
                <a:gridCol w="756401">
                  <a:extLst>
                    <a:ext uri="{9D8B030D-6E8A-4147-A177-3AD203B41FA5}">
                      <a16:colId xmlns:a16="http://schemas.microsoft.com/office/drawing/2014/main" val="112381648"/>
                    </a:ext>
                  </a:extLst>
                </a:gridCol>
              </a:tblGrid>
              <a:tr h="2819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1D6C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-5%</a:t>
                      </a:r>
                      <a:endParaRPr lang="en-US" sz="1400" b="1" i="0" u="none" strike="noStrike" dirty="0">
                        <a:solidFill>
                          <a:srgbClr val="001D6C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1D6C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-42%</a:t>
                      </a:r>
                      <a:endParaRPr lang="en-US" sz="1400" b="1" i="0" u="none" strike="noStrike" dirty="0">
                        <a:solidFill>
                          <a:srgbClr val="001D6C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1D6C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-2%</a:t>
                      </a:r>
                      <a:endParaRPr lang="en-US" sz="1400" b="1" i="0" u="none" strike="noStrike" dirty="0">
                        <a:solidFill>
                          <a:srgbClr val="001D6C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1D6C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-19%</a:t>
                      </a:r>
                      <a:endParaRPr lang="en-US" sz="1400" b="1" i="0" u="none" strike="noStrike" dirty="0">
                        <a:solidFill>
                          <a:srgbClr val="001D6C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1D6C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-4%</a:t>
                      </a:r>
                      <a:endParaRPr lang="en-US" sz="1400" b="1" i="0" u="none" strike="noStrike" dirty="0">
                        <a:solidFill>
                          <a:srgbClr val="001D6C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1D6C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-57%</a:t>
                      </a:r>
                      <a:endParaRPr lang="en-US" sz="1400" b="1" i="0" u="none" strike="noStrike" dirty="0">
                        <a:solidFill>
                          <a:srgbClr val="001D6C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1D6C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-6%</a:t>
                      </a:r>
                      <a:endParaRPr lang="en-US" sz="1400" b="1" i="0" u="none" strike="noStrike" dirty="0">
                        <a:solidFill>
                          <a:srgbClr val="001D6C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1D6C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-10%</a:t>
                      </a:r>
                      <a:endParaRPr lang="en-US" sz="1400" b="1" i="0" u="none" strike="noStrike" dirty="0">
                        <a:solidFill>
                          <a:srgbClr val="001D6C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1D6C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-12%</a:t>
                      </a:r>
                      <a:endParaRPr lang="en-US" sz="1400" b="1" i="0" u="none" strike="noStrike" dirty="0">
                        <a:solidFill>
                          <a:srgbClr val="001D6C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1D6C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-51%</a:t>
                      </a:r>
                      <a:endParaRPr lang="en-US" sz="1400" b="1" i="0" u="none" strike="noStrike" dirty="0">
                        <a:solidFill>
                          <a:srgbClr val="001D6C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1D6C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0%</a:t>
                      </a:r>
                      <a:endParaRPr lang="en-US" sz="1400" b="1" i="0" u="none" strike="noStrike" dirty="0">
                        <a:solidFill>
                          <a:srgbClr val="001D6C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1D6C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-34%</a:t>
                      </a:r>
                      <a:endParaRPr lang="en-US" sz="1400" b="1" i="0" u="none" strike="noStrike" dirty="0">
                        <a:solidFill>
                          <a:srgbClr val="001D6C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solidFill>
                            <a:srgbClr val="001D6C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+7%</a:t>
                      </a:r>
                      <a:endParaRPr lang="en-US" sz="1400" b="1" i="0" u="none" strike="noStrike" dirty="0">
                        <a:solidFill>
                          <a:srgbClr val="001D6C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697855"/>
                  </a:ext>
                </a:extLst>
              </a:tr>
            </a:tbl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097FF5F-840B-15DA-FA7A-EA9DAF090091}"/>
              </a:ext>
            </a:extLst>
          </p:cNvPr>
          <p:cNvCxnSpPr>
            <a:cxnSpLocks/>
          </p:cNvCxnSpPr>
          <p:nvPr/>
        </p:nvCxnSpPr>
        <p:spPr>
          <a:xfrm flipH="1">
            <a:off x="667392" y="5451423"/>
            <a:ext cx="10714709" cy="0"/>
          </a:xfrm>
          <a:prstGeom prst="line">
            <a:avLst/>
          </a:prstGeom>
          <a:ln>
            <a:solidFill>
              <a:srgbClr val="BCAC9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B3AFB14-3892-A6B1-435C-33B6DB0FBE5F}"/>
              </a:ext>
            </a:extLst>
          </p:cNvPr>
          <p:cNvCxnSpPr>
            <a:cxnSpLocks/>
          </p:cNvCxnSpPr>
          <p:nvPr/>
        </p:nvCxnSpPr>
        <p:spPr>
          <a:xfrm flipH="1">
            <a:off x="667392" y="5779354"/>
            <a:ext cx="10714709" cy="0"/>
          </a:xfrm>
          <a:prstGeom prst="line">
            <a:avLst/>
          </a:prstGeom>
          <a:ln>
            <a:solidFill>
              <a:srgbClr val="BCAC9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CDFA600B-A648-2A35-79E2-2E63FC5B978C}"/>
              </a:ext>
            </a:extLst>
          </p:cNvPr>
          <p:cNvSpPr txBox="1"/>
          <p:nvPr/>
        </p:nvSpPr>
        <p:spPr>
          <a:xfrm>
            <a:off x="809897" y="5526045"/>
            <a:ext cx="702069" cy="184662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9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Change</a:t>
            </a:r>
          </a:p>
        </p:txBody>
      </p:sp>
    </p:spTree>
    <p:extLst>
      <p:ext uri="{BB962C8B-B14F-4D97-AF65-F5344CB8AC3E}">
        <p14:creationId xmlns:p14="http://schemas.microsoft.com/office/powerpoint/2010/main" val="3377659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324381-A924-E42A-C6A9-F7500D00FF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7DC68D61-6888-AD59-6A46-0377DDD991B8}"/>
              </a:ext>
            </a:extLst>
          </p:cNvPr>
          <p:cNvSpPr/>
          <p:nvPr/>
        </p:nvSpPr>
        <p:spPr>
          <a:xfrm>
            <a:off x="618746" y="233249"/>
            <a:ext cx="77913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bg1">
                    <a:lumMod val="75000"/>
                  </a:schemeClr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LanguageCert</a:t>
            </a:r>
            <a:r>
              <a:rPr lang="en-US" sz="1100" dirty="0">
                <a:solidFill>
                  <a:schemeClr val="bg1">
                    <a:lumMod val="75000"/>
                  </a:schemeClr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 Higher Education Summit | June 2025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7F1CD8F-99BD-8E50-ED95-156006FEEACD}"/>
              </a:ext>
            </a:extLst>
          </p:cNvPr>
          <p:cNvSpPr/>
          <p:nvPr/>
        </p:nvSpPr>
        <p:spPr>
          <a:xfrm>
            <a:off x="11151613" y="549275"/>
            <a:ext cx="345062" cy="345062"/>
          </a:xfrm>
          <a:prstGeom prst="ellipse">
            <a:avLst/>
          </a:prstGeom>
          <a:solidFill>
            <a:srgbClr val="0D1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9" name="Slide Number Placeholder 13">
            <a:extLst>
              <a:ext uri="{FF2B5EF4-FFF2-40B4-BE49-F238E27FC236}">
                <a16:creationId xmlns:a16="http://schemas.microsoft.com/office/drawing/2014/main" id="{465DD20C-E99D-24F0-241E-40CBA0C23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51613" y="605392"/>
            <a:ext cx="345062" cy="241005"/>
          </a:xfrm>
          <a:ln>
            <a:noFill/>
          </a:ln>
        </p:spPr>
        <p:txBody>
          <a:bodyPr/>
          <a:lstStyle/>
          <a:p>
            <a:pPr algn="ctr"/>
            <a:fld id="{C74190DE-7D60-46FC-AF13-39360AF06A62}" type="slidenum">
              <a:rPr lang="en-GB" sz="933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pPr algn="ctr"/>
              <a:t>6</a:t>
            </a:fld>
            <a:endParaRPr lang="en-GB" sz="933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BF982A-3BE2-2C66-9617-A05C1493FCBD}"/>
              </a:ext>
            </a:extLst>
          </p:cNvPr>
          <p:cNvSpPr txBox="1"/>
          <p:nvPr/>
        </p:nvSpPr>
        <p:spPr>
          <a:xfrm>
            <a:off x="586590" y="472642"/>
            <a:ext cx="9636910" cy="830979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>
              <a:tabLst>
                <a:tab pos="1200130" algn="l"/>
              </a:tabLst>
              <a:defRPr/>
            </a:pPr>
            <a:r>
              <a:rPr lang="en-US" sz="2400" b="1" spc="-33" dirty="0">
                <a:solidFill>
                  <a:srgbClr val="001D6C"/>
                </a:solidFill>
                <a:latin typeface="Inter" panose="02000503000000020004" pitchFamily="2" charset="0"/>
                <a:ea typeface="Inter" panose="02000503000000020004" pitchFamily="2" charset="0"/>
              </a:rPr>
              <a:t>Source Country Index: Selected Markets</a:t>
            </a:r>
          </a:p>
          <a:p>
            <a:pPr>
              <a:tabLst>
                <a:tab pos="1200130" algn="l"/>
              </a:tabLst>
              <a:defRPr/>
            </a:pPr>
            <a:r>
              <a:rPr lang="en-GB" sz="2400" spc="-33" dirty="0">
                <a:solidFill>
                  <a:srgbClr val="001D6C"/>
                </a:solidFill>
                <a:latin typeface="Inter" panose="02000503000000020004" pitchFamily="2" charset="0"/>
                <a:ea typeface="Inter" panose="02000503000000020004" pitchFamily="2" charset="0"/>
              </a:rPr>
              <a:t>YOY Change in student visa grants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73B276-ED4D-714F-8CBF-E06515FCCAA2}"/>
              </a:ext>
            </a:extLst>
          </p:cNvPr>
          <p:cNvSpPr txBox="1"/>
          <p:nvPr/>
        </p:nvSpPr>
        <p:spPr>
          <a:xfrm>
            <a:off x="663362" y="6090696"/>
            <a:ext cx="7694035" cy="292384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Note: </a:t>
            </a:r>
            <a:r>
              <a:rPr lang="en-GB" sz="8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The data combine students visa grants in Australia, Canada, New Zealand, UK and the US.</a:t>
            </a:r>
          </a:p>
          <a:p>
            <a:pPr algn="just"/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Source: </a:t>
            </a:r>
            <a:r>
              <a:rPr lang="en-GB" sz="8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Australian Government, Department of Home Affairs; Immigration New Zealand, IRCC, UK Home Office, U.S. State Department, 2025</a:t>
            </a:r>
            <a:endParaRPr lang="en-GB" sz="800" dirty="0"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DB1150F-71F8-6FFC-A4B7-9CC69E4E1A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431418"/>
              </p:ext>
            </p:extLst>
          </p:nvPr>
        </p:nvGraphicFramePr>
        <p:xfrm>
          <a:off x="618746" y="1819835"/>
          <a:ext cx="7995533" cy="4014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0743">
                  <a:extLst>
                    <a:ext uri="{9D8B030D-6E8A-4147-A177-3AD203B41FA5}">
                      <a16:colId xmlns:a16="http://schemas.microsoft.com/office/drawing/2014/main" val="1978923629"/>
                    </a:ext>
                  </a:extLst>
                </a:gridCol>
                <a:gridCol w="1360958">
                  <a:extLst>
                    <a:ext uri="{9D8B030D-6E8A-4147-A177-3AD203B41FA5}">
                      <a16:colId xmlns:a16="http://schemas.microsoft.com/office/drawing/2014/main" val="926795571"/>
                    </a:ext>
                  </a:extLst>
                </a:gridCol>
                <a:gridCol w="1360958">
                  <a:extLst>
                    <a:ext uri="{9D8B030D-6E8A-4147-A177-3AD203B41FA5}">
                      <a16:colId xmlns:a16="http://schemas.microsoft.com/office/drawing/2014/main" val="2948233850"/>
                    </a:ext>
                  </a:extLst>
                </a:gridCol>
                <a:gridCol w="1360958">
                  <a:extLst>
                    <a:ext uri="{9D8B030D-6E8A-4147-A177-3AD203B41FA5}">
                      <a16:colId xmlns:a16="http://schemas.microsoft.com/office/drawing/2014/main" val="3821355434"/>
                    </a:ext>
                  </a:extLst>
                </a:gridCol>
                <a:gridCol w="1360958">
                  <a:extLst>
                    <a:ext uri="{9D8B030D-6E8A-4147-A177-3AD203B41FA5}">
                      <a16:colId xmlns:a16="http://schemas.microsoft.com/office/drawing/2014/main" val="3239357345"/>
                    </a:ext>
                  </a:extLst>
                </a:gridCol>
                <a:gridCol w="1360958">
                  <a:extLst>
                    <a:ext uri="{9D8B030D-6E8A-4147-A177-3AD203B41FA5}">
                      <a16:colId xmlns:a16="http://schemas.microsoft.com/office/drawing/2014/main" val="2675601875"/>
                    </a:ext>
                  </a:extLst>
                </a:gridCol>
              </a:tblGrid>
              <a:tr h="362397">
                <a:tc>
                  <a:txBody>
                    <a:bodyPr/>
                    <a:lstStyle/>
                    <a:p>
                      <a:endParaRPr lang="en-AU" sz="1200" dirty="0"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60960" marR="60960" marT="30480" marB="3048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Australia</a:t>
                      </a:r>
                    </a:p>
                  </a:txBody>
                  <a:tcPr marL="60960" marR="60960" marT="30480" marB="30480" anchor="ctr">
                    <a:solidFill>
                      <a:srgbClr val="0C2F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Canada</a:t>
                      </a:r>
                    </a:p>
                  </a:txBody>
                  <a:tcPr marL="60960" marR="60960" marT="30480" marB="30480" anchor="ctr">
                    <a:solidFill>
                      <a:srgbClr val="0C2F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New Zealand</a:t>
                      </a:r>
                    </a:p>
                  </a:txBody>
                  <a:tcPr marL="60960" marR="60960" marT="30480" marB="30480" anchor="ctr">
                    <a:solidFill>
                      <a:srgbClr val="0C2F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UK</a:t>
                      </a:r>
                    </a:p>
                  </a:txBody>
                  <a:tcPr marL="60960" marR="60960" marT="30480" marB="30480" anchor="ctr">
                    <a:solidFill>
                      <a:srgbClr val="0C2F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1200" dirty="0"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USA</a:t>
                      </a:r>
                    </a:p>
                  </a:txBody>
                  <a:tcPr marL="60960" marR="60960" marT="30480" marB="30480" anchor="ctr">
                    <a:solidFill>
                      <a:srgbClr val="0C2F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21001"/>
                  </a:ext>
                </a:extLst>
              </a:tr>
              <a:tr h="250135">
                <a:tc>
                  <a:txBody>
                    <a:bodyPr/>
                    <a:lstStyle/>
                    <a:p>
                      <a:endParaRPr lang="en-AU" sz="1200" dirty="0"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60960" marR="60960" marT="30480" marB="3048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800" b="1" dirty="0">
                          <a:solidFill>
                            <a:srgbClr val="D3B07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Q1 2024 vs Q1 2025</a:t>
                      </a:r>
                    </a:p>
                  </a:txBody>
                  <a:tcPr marL="60960" marR="60960" marT="30480" marB="30480" anchor="ctr">
                    <a:solidFill>
                      <a:srgbClr val="0C2F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800" b="1" dirty="0">
                          <a:solidFill>
                            <a:srgbClr val="D3B07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Q1 2024 vs Q1 2025</a:t>
                      </a:r>
                    </a:p>
                  </a:txBody>
                  <a:tcPr marL="60960" marR="60960" marT="30480" marB="30480" anchor="ctr">
                    <a:solidFill>
                      <a:srgbClr val="0C2F8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800" b="1" dirty="0">
                          <a:solidFill>
                            <a:srgbClr val="D3B072"/>
                          </a:solidFill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Q1 2024 vs Q1 2025</a:t>
                      </a:r>
                    </a:p>
                  </a:txBody>
                  <a:tcPr marL="60960" marR="60960" marT="30480" marB="30480" anchor="ctr">
                    <a:solidFill>
                      <a:srgbClr val="0C2F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D3B072"/>
                          </a:solidFill>
                          <a:effectLst/>
                          <a:uLnTx/>
                          <a:uFillTx/>
                          <a:latin typeface="Inter" panose="02000503000000020004" pitchFamily="2" charset="0"/>
                          <a:ea typeface="Inter" panose="02000503000000020004" pitchFamily="2" charset="0"/>
                          <a:cs typeface="+mn-cs"/>
                        </a:rPr>
                        <a:t>Q1 2024 vs Q1 2025</a:t>
                      </a:r>
                      <a:endParaRPr kumimoji="0" lang="en-AU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D3B072"/>
                        </a:solidFill>
                        <a:effectLst/>
                        <a:uLnTx/>
                        <a:uFillTx/>
                        <a:latin typeface="Inter" panose="02000503000000020004" pitchFamily="2" charset="0"/>
                        <a:ea typeface="Inter" panose="02000503000000020004" pitchFamily="2" charset="0"/>
                        <a:cs typeface="+mn-cs"/>
                      </a:endParaRPr>
                    </a:p>
                  </a:txBody>
                  <a:tcPr marL="60960" marR="60960" marT="30480" marB="30480" anchor="ctr">
                    <a:solidFill>
                      <a:srgbClr val="0C2F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A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D3B072"/>
                          </a:solidFill>
                          <a:effectLst/>
                          <a:uLnTx/>
                          <a:uFillTx/>
                          <a:latin typeface="Inter" panose="02000503000000020004" pitchFamily="2" charset="0"/>
                          <a:ea typeface="Inter" panose="02000503000000020004" pitchFamily="2" charset="0"/>
                          <a:cs typeface="+mn-cs"/>
                        </a:rPr>
                        <a:t>Q1 2024 vs Q1 2025</a:t>
                      </a:r>
                    </a:p>
                  </a:txBody>
                  <a:tcPr marL="60960" marR="60960" marT="30480" marB="30480" anchor="ctr">
                    <a:solidFill>
                      <a:srgbClr val="0C2F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2578201"/>
                  </a:ext>
                </a:extLst>
              </a:tr>
              <a:tr h="340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China</a:t>
                      </a:r>
                    </a:p>
                  </a:txBody>
                  <a:tcPr marL="0" marR="0" marT="0" marB="0" anchor="ctr"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-33%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  <a:cs typeface="+mn-cs"/>
                        </a:rPr>
                        <a:t>-38%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-5%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-9%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-25%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642402"/>
                  </a:ext>
                </a:extLst>
              </a:tr>
              <a:tr h="340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India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-30%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  <a:cs typeface="+mn-cs"/>
                        </a:rPr>
                        <a:t>-89%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+11%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695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+31%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695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-49%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0567178"/>
                  </a:ext>
                </a:extLst>
              </a:tr>
              <a:tr h="340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Nepal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+8%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954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  <a:cs typeface="+mn-cs"/>
                        </a:rPr>
                        <a:t>-86%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+131%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695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+98%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695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+36%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69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7343108"/>
                  </a:ext>
                </a:extLst>
              </a:tr>
              <a:tr h="340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Vietnam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-47%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  <a:cs typeface="+mn-cs"/>
                        </a:rPr>
                        <a:t>-39%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-6%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954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-13%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+26%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69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0414026"/>
                  </a:ext>
                </a:extLst>
              </a:tr>
              <a:tr h="340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Japan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-33%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  <a:cs typeface="+mn-cs"/>
                        </a:rPr>
                        <a:t>+25%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695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+2%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954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-23%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-6%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954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0776873"/>
                  </a:ext>
                </a:extLst>
              </a:tr>
              <a:tr h="340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South Korea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+9%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954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  <a:cs typeface="+mn-cs"/>
                        </a:rPr>
                        <a:t>+49%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695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-14%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-3%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-9%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954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3443773"/>
                  </a:ext>
                </a:extLst>
              </a:tr>
              <a:tr h="340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Myanmar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-86%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  <a:cs typeface="+mn-cs"/>
                        </a:rPr>
                        <a:t>-80%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+27%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695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+12%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695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-69%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4466081"/>
                  </a:ext>
                </a:extLst>
              </a:tr>
              <a:tr h="340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Brazil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-49%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  <a:cs typeface="+mn-cs"/>
                        </a:rPr>
                        <a:t>-11%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954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+35%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695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+8%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954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-5%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954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5217273"/>
                  </a:ext>
                </a:extLst>
              </a:tr>
              <a:tr h="340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Nigeria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-26%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  <a:cs typeface="+mn-cs"/>
                        </a:rPr>
                        <a:t>-64%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+107%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695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+84%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695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-12%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738301"/>
                  </a:ext>
                </a:extLst>
              </a:tr>
              <a:tr h="34024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Bangladesh</a:t>
                      </a:r>
                    </a:p>
                  </a:txBody>
                  <a:tcPr marL="0" marR="0" marT="0" marB="0" anchor="ctr"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+8%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954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05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  <a:cs typeface="+mn-cs"/>
                        </a:rPr>
                        <a:t>-68%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+95%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695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+137%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695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-25%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44C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288240"/>
                  </a:ext>
                </a:extLst>
              </a:tr>
            </a:tbl>
          </a:graphicData>
        </a:graphic>
      </p:graphicFrame>
      <p:sp>
        <p:nvSpPr>
          <p:cNvPr id="5" name="Oval 4">
            <a:extLst>
              <a:ext uri="{FF2B5EF4-FFF2-40B4-BE49-F238E27FC236}">
                <a16:creationId xmlns:a16="http://schemas.microsoft.com/office/drawing/2014/main" id="{85427026-5C03-FA42-ACF5-7D87955BD0A8}"/>
              </a:ext>
            </a:extLst>
          </p:cNvPr>
          <p:cNvSpPr/>
          <p:nvPr/>
        </p:nvSpPr>
        <p:spPr>
          <a:xfrm>
            <a:off x="6096000" y="1543448"/>
            <a:ext cx="150069" cy="150069"/>
          </a:xfrm>
          <a:prstGeom prst="ellipse">
            <a:avLst/>
          </a:prstGeom>
          <a:solidFill>
            <a:srgbClr val="0C69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8C936B-6227-2F87-5EDF-E41C8FDC0813}"/>
              </a:ext>
            </a:extLst>
          </p:cNvPr>
          <p:cNvSpPr txBox="1"/>
          <p:nvPr/>
        </p:nvSpPr>
        <p:spPr>
          <a:xfrm>
            <a:off x="6293253" y="1533845"/>
            <a:ext cx="707767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Growing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B54C54F-9D50-BD79-30A1-E146CFF1C563}"/>
              </a:ext>
            </a:extLst>
          </p:cNvPr>
          <p:cNvSpPr/>
          <p:nvPr/>
        </p:nvSpPr>
        <p:spPr>
          <a:xfrm>
            <a:off x="7048204" y="1543448"/>
            <a:ext cx="150069" cy="150069"/>
          </a:xfrm>
          <a:prstGeom prst="ellipse">
            <a:avLst/>
          </a:prstGeom>
          <a:solidFill>
            <a:srgbClr val="FB95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7D375B-FBD3-A028-C0C8-932E4A4DABC1}"/>
              </a:ext>
            </a:extLst>
          </p:cNvPr>
          <p:cNvSpPr txBox="1"/>
          <p:nvPr/>
        </p:nvSpPr>
        <p:spPr>
          <a:xfrm>
            <a:off x="7245457" y="1533845"/>
            <a:ext cx="707767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Stable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98DC054-AB97-D794-367F-8759C643153B}"/>
              </a:ext>
            </a:extLst>
          </p:cNvPr>
          <p:cNvSpPr/>
          <p:nvPr/>
        </p:nvSpPr>
        <p:spPr>
          <a:xfrm>
            <a:off x="7880786" y="1543448"/>
            <a:ext cx="150069" cy="150069"/>
          </a:xfrm>
          <a:prstGeom prst="ellipse">
            <a:avLst/>
          </a:prstGeom>
          <a:solidFill>
            <a:srgbClr val="D44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4843EC-C046-BFD6-5EAA-7B651B2CE2C9}"/>
              </a:ext>
            </a:extLst>
          </p:cNvPr>
          <p:cNvSpPr txBox="1"/>
          <p:nvPr/>
        </p:nvSpPr>
        <p:spPr>
          <a:xfrm>
            <a:off x="8078039" y="1533845"/>
            <a:ext cx="707767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Declining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8FAF74A-2A1B-8322-DCA3-34D59309545F}"/>
              </a:ext>
            </a:extLst>
          </p:cNvPr>
          <p:cNvSpPr/>
          <p:nvPr/>
        </p:nvSpPr>
        <p:spPr>
          <a:xfrm>
            <a:off x="8761571" y="1327881"/>
            <a:ext cx="2695960" cy="50358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AU" sz="12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F1198A-FAE1-D912-CF7A-3D845F50D1B5}"/>
              </a:ext>
            </a:extLst>
          </p:cNvPr>
          <p:cNvSpPr txBox="1"/>
          <p:nvPr/>
        </p:nvSpPr>
        <p:spPr>
          <a:xfrm>
            <a:off x="9076780" y="5575172"/>
            <a:ext cx="2003078" cy="661716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Source: </a:t>
            </a:r>
            <a:r>
              <a:rPr lang="en-GB" sz="8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Australian Government Department of Home Affairs, Immigration New Zealand, IRCC, UK Home Office, U.S. State Department, 2025</a:t>
            </a:r>
            <a:endParaRPr lang="sk-SK" sz="800" dirty="0"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4FF9FD4-8988-70AF-EE81-A5238022BCA6}"/>
              </a:ext>
            </a:extLst>
          </p:cNvPr>
          <p:cNvSpPr txBox="1"/>
          <p:nvPr/>
        </p:nvSpPr>
        <p:spPr>
          <a:xfrm>
            <a:off x="9003113" y="1950914"/>
            <a:ext cx="2280213" cy="3262428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 promising Q1 2025 for mobility from </a:t>
            </a:r>
            <a:r>
              <a:rPr lang="en-GB" sz="11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Nepal</a:t>
            </a:r>
            <a:r>
              <a:rPr lang="en-GB" sz="11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1100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1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India</a:t>
            </a:r>
            <a:r>
              <a:rPr lang="en-GB" sz="11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 posted growth for New Zealand and the UK, while it continued to decline significantly elsewhere. 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1100" b="1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Mixed performance for </a:t>
            </a:r>
            <a:r>
              <a:rPr lang="en-GB" sz="11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Nigeria, </a:t>
            </a:r>
            <a:r>
              <a:rPr lang="en-GB" sz="11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although it is still going strong for the UK. 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1100" b="1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Solid performance from </a:t>
            </a:r>
            <a:r>
              <a:rPr lang="en-GB" sz="11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Bangladesh, South Korea and Indonesia</a:t>
            </a:r>
            <a:r>
              <a:rPr lang="en-GB" sz="11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. 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1100" b="1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1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Markets in </a:t>
            </a:r>
            <a:r>
              <a:rPr lang="en-GB" sz="11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LATAM</a:t>
            </a:r>
            <a:r>
              <a:rPr lang="en-GB" sz="11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 continue to struggle under the current visa processing.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B25641A-F98E-180F-CBC7-7D0C90714F54}"/>
              </a:ext>
            </a:extLst>
          </p:cNvPr>
          <p:cNvSpPr txBox="1"/>
          <p:nvPr/>
        </p:nvSpPr>
        <p:spPr>
          <a:xfrm>
            <a:off x="9076780" y="1506987"/>
            <a:ext cx="1879345" cy="210375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1067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AT A GLANCE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4E36EEF-402C-B51C-A982-4D8C7EB22413}"/>
              </a:ext>
            </a:extLst>
          </p:cNvPr>
          <p:cNvCxnSpPr>
            <a:cxnSpLocks/>
          </p:cNvCxnSpPr>
          <p:nvPr/>
        </p:nvCxnSpPr>
        <p:spPr>
          <a:xfrm>
            <a:off x="9106080" y="5446894"/>
            <a:ext cx="1944000" cy="0"/>
          </a:xfrm>
          <a:prstGeom prst="line">
            <a:avLst/>
          </a:prstGeom>
          <a:ln w="3175">
            <a:solidFill>
              <a:srgbClr val="1B242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4F790D6-CD9A-97EA-D0C7-41122F412D76}"/>
              </a:ext>
            </a:extLst>
          </p:cNvPr>
          <p:cNvCxnSpPr>
            <a:cxnSpLocks/>
          </p:cNvCxnSpPr>
          <p:nvPr/>
        </p:nvCxnSpPr>
        <p:spPr>
          <a:xfrm>
            <a:off x="10184058" y="1596927"/>
            <a:ext cx="866022" cy="0"/>
          </a:xfrm>
          <a:prstGeom prst="line">
            <a:avLst/>
          </a:prstGeom>
          <a:ln w="3175">
            <a:solidFill>
              <a:srgbClr val="1B242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281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37FB7-664D-440F-335C-AB304126D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8B8F7B62-3420-649C-0028-3EFF281C53ED}"/>
              </a:ext>
            </a:extLst>
          </p:cNvPr>
          <p:cNvSpPr/>
          <p:nvPr/>
        </p:nvSpPr>
        <p:spPr>
          <a:xfrm>
            <a:off x="11151613" y="549275"/>
            <a:ext cx="345062" cy="345062"/>
          </a:xfrm>
          <a:prstGeom prst="ellipse">
            <a:avLst/>
          </a:prstGeom>
          <a:solidFill>
            <a:srgbClr val="0D1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9" name="Slide Number Placeholder 13">
            <a:extLst>
              <a:ext uri="{FF2B5EF4-FFF2-40B4-BE49-F238E27FC236}">
                <a16:creationId xmlns:a16="http://schemas.microsoft.com/office/drawing/2014/main" id="{76466530-F6E8-29D6-5929-3A0D134A0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51613" y="605392"/>
            <a:ext cx="345062" cy="241005"/>
          </a:xfrm>
          <a:ln>
            <a:noFill/>
          </a:ln>
        </p:spPr>
        <p:txBody>
          <a:bodyPr/>
          <a:lstStyle/>
          <a:p>
            <a:pPr algn="ctr"/>
            <a:fld id="{C74190DE-7D60-46FC-AF13-39360AF06A62}" type="slidenum">
              <a:rPr lang="en-GB" sz="933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pPr algn="ctr"/>
              <a:t>7</a:t>
            </a:fld>
            <a:endParaRPr lang="en-GB" sz="933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34BD52-E545-D0C4-C190-41E109719FE8}"/>
              </a:ext>
            </a:extLst>
          </p:cNvPr>
          <p:cNvSpPr txBox="1"/>
          <p:nvPr/>
        </p:nvSpPr>
        <p:spPr>
          <a:xfrm>
            <a:off x="586590" y="472642"/>
            <a:ext cx="8566119" cy="830979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>
              <a:tabLst>
                <a:tab pos="1200130" algn="l"/>
              </a:tabLst>
              <a:defRPr/>
            </a:pPr>
            <a:r>
              <a:rPr lang="en-GB" sz="2400" b="1" spc="-33" dirty="0">
                <a:solidFill>
                  <a:srgbClr val="001D6C"/>
                </a:solidFill>
                <a:latin typeface="Inter" panose="02000503000000020004" pitchFamily="2" charset="0"/>
                <a:ea typeface="Inter" panose="02000503000000020004" pitchFamily="2" charset="0"/>
              </a:rPr>
              <a:t>2025 Forecast</a:t>
            </a:r>
          </a:p>
          <a:p>
            <a:pPr>
              <a:tabLst>
                <a:tab pos="1200130" algn="l"/>
              </a:tabLst>
              <a:defRPr/>
            </a:pPr>
            <a:r>
              <a:rPr lang="en-GB" sz="2400" spc="-33" dirty="0">
                <a:solidFill>
                  <a:srgbClr val="001D6C"/>
                </a:solidFill>
                <a:latin typeface="Inter" panose="02000503000000020004" pitchFamily="2" charset="0"/>
                <a:ea typeface="Inter" panose="02000503000000020004" pitchFamily="2" charset="0"/>
              </a:rPr>
              <a:t>Higher Education Student visa grants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13E5538E-F573-3C1B-9BB0-D143F1ADA6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3070081"/>
              </p:ext>
            </p:extLst>
          </p:nvPr>
        </p:nvGraphicFramePr>
        <p:xfrm>
          <a:off x="642043" y="1451355"/>
          <a:ext cx="7578663" cy="4539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151">
            <a:extLst>
              <a:ext uri="{FF2B5EF4-FFF2-40B4-BE49-F238E27FC236}">
                <a16:creationId xmlns:a16="http://schemas.microsoft.com/office/drawing/2014/main" id="{738729F3-7F5D-E078-5F64-788C19021625}"/>
              </a:ext>
            </a:extLst>
          </p:cNvPr>
          <p:cNvSpPr txBox="1"/>
          <p:nvPr/>
        </p:nvSpPr>
        <p:spPr>
          <a:xfrm>
            <a:off x="10270511" y="5880133"/>
            <a:ext cx="603024" cy="4207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Aft>
                <a:spcPts val="355"/>
              </a:spcAft>
            </a:pPr>
            <a:r>
              <a:rPr lang="en-GB" sz="1067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Times New Roman" panose="02020603050405020304" pitchFamily="18" charset="0"/>
              </a:rPr>
              <a:t>-35.7%</a:t>
            </a:r>
          </a:p>
        </p:txBody>
      </p:sp>
      <p:sp>
        <p:nvSpPr>
          <p:cNvPr id="7" name="TextBox 151">
            <a:extLst>
              <a:ext uri="{FF2B5EF4-FFF2-40B4-BE49-F238E27FC236}">
                <a16:creationId xmlns:a16="http://schemas.microsoft.com/office/drawing/2014/main" id="{800E9665-777E-C33E-4619-4F8C53357AEA}"/>
              </a:ext>
            </a:extLst>
          </p:cNvPr>
          <p:cNvSpPr txBox="1"/>
          <p:nvPr/>
        </p:nvSpPr>
        <p:spPr>
          <a:xfrm>
            <a:off x="10270511" y="5880133"/>
            <a:ext cx="603024" cy="4207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Aft>
                <a:spcPts val="355"/>
              </a:spcAft>
            </a:pPr>
            <a:r>
              <a:rPr lang="en-GB" sz="1067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Times New Roman" panose="02020603050405020304" pitchFamily="18" charset="0"/>
              </a:rPr>
              <a:t>-35.7%</a:t>
            </a:r>
          </a:p>
        </p:txBody>
      </p:sp>
      <p:pic>
        <p:nvPicPr>
          <p:cNvPr id="16" name="Picture 15" descr="A blue and black logo&#10;&#10;AI-generated content may be incorrect.">
            <a:extLst>
              <a:ext uri="{FF2B5EF4-FFF2-40B4-BE49-F238E27FC236}">
                <a16:creationId xmlns:a16="http://schemas.microsoft.com/office/drawing/2014/main" id="{FDC2B4C9-BE2D-2CA1-CD60-78C28215B8E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9009" y="5629648"/>
            <a:ext cx="1490423" cy="40006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081BB76-DBC1-16ED-E801-9CCB88100F98}"/>
              </a:ext>
            </a:extLst>
          </p:cNvPr>
          <p:cNvSpPr txBox="1"/>
          <p:nvPr/>
        </p:nvSpPr>
        <p:spPr>
          <a:xfrm>
            <a:off x="642043" y="6216252"/>
            <a:ext cx="7694035" cy="169273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algn="just"/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Source: </a:t>
            </a:r>
            <a:r>
              <a:rPr lang="en-GB" sz="8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Australian Government, Department of Home Affairs; Immigration New Zealand, IRCC, UK Home Office, U.S. State Department, 2025</a:t>
            </a:r>
            <a:endParaRPr lang="en-GB" sz="800" dirty="0"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9FCFE6B-CEE2-3EA3-A16D-3C17D81B1636}"/>
              </a:ext>
            </a:extLst>
          </p:cNvPr>
          <p:cNvSpPr/>
          <p:nvPr/>
        </p:nvSpPr>
        <p:spPr>
          <a:xfrm>
            <a:off x="8761567" y="1305576"/>
            <a:ext cx="2695960" cy="50358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AU" sz="12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330E292-18EC-7E77-79CA-557434524AF8}"/>
              </a:ext>
            </a:extLst>
          </p:cNvPr>
          <p:cNvSpPr txBox="1"/>
          <p:nvPr/>
        </p:nvSpPr>
        <p:spPr>
          <a:xfrm>
            <a:off x="9076776" y="5552867"/>
            <a:ext cx="2003078" cy="661716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8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Source: </a:t>
            </a:r>
            <a:r>
              <a:rPr lang="en-GB" sz="800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Australian Government Department of Home Affairs, Immigration New Zealand, IRCC, UK Home Office, U.S. State Department, 2025</a:t>
            </a:r>
            <a:endParaRPr lang="sk-SK" sz="800" dirty="0"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DD8340-347A-45BC-85DA-BDF7E3FA09C7}"/>
              </a:ext>
            </a:extLst>
          </p:cNvPr>
          <p:cNvSpPr txBox="1"/>
          <p:nvPr/>
        </p:nvSpPr>
        <p:spPr>
          <a:xfrm>
            <a:off x="9076776" y="1484682"/>
            <a:ext cx="1879345" cy="210375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1067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AT A GLANCE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B9F16C9-B5FC-24EC-BA03-94FF7CE187C0}"/>
              </a:ext>
            </a:extLst>
          </p:cNvPr>
          <p:cNvCxnSpPr>
            <a:cxnSpLocks/>
          </p:cNvCxnSpPr>
          <p:nvPr/>
        </p:nvCxnSpPr>
        <p:spPr>
          <a:xfrm>
            <a:off x="9106076" y="5424589"/>
            <a:ext cx="1944000" cy="0"/>
          </a:xfrm>
          <a:prstGeom prst="line">
            <a:avLst/>
          </a:prstGeom>
          <a:ln w="3175">
            <a:solidFill>
              <a:srgbClr val="1B242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CF2D438-50E1-7E0F-0B66-E113F532D234}"/>
              </a:ext>
            </a:extLst>
          </p:cNvPr>
          <p:cNvCxnSpPr>
            <a:cxnSpLocks/>
          </p:cNvCxnSpPr>
          <p:nvPr/>
        </p:nvCxnSpPr>
        <p:spPr>
          <a:xfrm>
            <a:off x="10184054" y="1574622"/>
            <a:ext cx="866022" cy="0"/>
          </a:xfrm>
          <a:prstGeom prst="line">
            <a:avLst/>
          </a:prstGeom>
          <a:ln w="3175">
            <a:solidFill>
              <a:srgbClr val="1B242B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A5970FCA-7DCD-BB6A-B101-C720487787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13984"/>
              </p:ext>
            </p:extLst>
          </p:nvPr>
        </p:nvGraphicFramePr>
        <p:xfrm>
          <a:off x="8960749" y="2274581"/>
          <a:ext cx="2322573" cy="283826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53267">
                  <a:extLst>
                    <a:ext uri="{9D8B030D-6E8A-4147-A177-3AD203B41FA5}">
                      <a16:colId xmlns:a16="http://schemas.microsoft.com/office/drawing/2014/main" val="1910482771"/>
                    </a:ext>
                  </a:extLst>
                </a:gridCol>
                <a:gridCol w="753267">
                  <a:extLst>
                    <a:ext uri="{9D8B030D-6E8A-4147-A177-3AD203B41FA5}">
                      <a16:colId xmlns:a16="http://schemas.microsoft.com/office/drawing/2014/main" val="3057570307"/>
                    </a:ext>
                  </a:extLst>
                </a:gridCol>
                <a:gridCol w="816039">
                  <a:extLst>
                    <a:ext uri="{9D8B030D-6E8A-4147-A177-3AD203B41FA5}">
                      <a16:colId xmlns:a16="http://schemas.microsoft.com/office/drawing/2014/main" val="1131899177"/>
                    </a:ext>
                  </a:extLst>
                </a:gridCol>
              </a:tblGrid>
              <a:tr h="473044"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2023 vs 24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2024 vs 25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82583742"/>
                  </a:ext>
                </a:extLst>
              </a:tr>
              <a:tr h="4730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USA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-12%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-10 -15%</a:t>
                      </a:r>
                      <a:endParaRPr lang="en-US" sz="1000" b="1" i="0" u="none" strike="noStrike" dirty="0">
                        <a:solidFill>
                          <a:srgbClr val="A02B93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10729382"/>
                  </a:ext>
                </a:extLst>
              </a:tr>
              <a:tr h="4730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UK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rgbClr val="F1D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-14%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rgbClr val="F1D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-5 -8%</a:t>
                      </a:r>
                      <a:endParaRPr lang="en-US" sz="1000" b="1" i="0" u="none" strike="noStrike" dirty="0">
                        <a:solidFill>
                          <a:srgbClr val="A02B93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rgbClr val="F1D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6874359"/>
                  </a:ext>
                </a:extLst>
              </a:tr>
              <a:tr h="4730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Canada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-60%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-15%</a:t>
                      </a:r>
                      <a:endParaRPr lang="en-US" sz="1000" b="1" i="0" u="none" strike="noStrike" dirty="0">
                        <a:solidFill>
                          <a:srgbClr val="A02B93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94902117"/>
                  </a:ext>
                </a:extLst>
              </a:tr>
              <a:tr h="4730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Australia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rgbClr val="F1D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-14%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rgbClr val="F1D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-10% -19%</a:t>
                      </a:r>
                      <a:endParaRPr lang="en-US" sz="1000" b="1" i="0" u="none" strike="noStrike" dirty="0">
                        <a:solidFill>
                          <a:srgbClr val="A02B93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>
                    <a:solidFill>
                      <a:srgbClr val="F1D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7427349"/>
                  </a:ext>
                </a:extLst>
              </a:tr>
              <a:tr h="4730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New Zealand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+5%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  <a:latin typeface="Inter" panose="02000503000000020004" pitchFamily="2" charset="0"/>
                          <a:ea typeface="Inter" panose="02000503000000020004" pitchFamily="2" charset="0"/>
                        </a:rPr>
                        <a:t>+5%</a:t>
                      </a:r>
                      <a:endParaRPr lang="en-US" sz="1000" b="1" i="0" u="none" strike="noStrike" dirty="0">
                        <a:solidFill>
                          <a:srgbClr val="A02B93"/>
                        </a:solidFill>
                        <a:effectLst/>
                        <a:latin typeface="Inter" panose="02000503000000020004" pitchFamily="2" charset="0"/>
                        <a:ea typeface="Inter" panose="02000503000000020004" pitchFamily="2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46820624"/>
                  </a:ext>
                </a:extLst>
              </a:tr>
            </a:tbl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FBC05F0E-04C8-3ACC-1642-8A6C461945C0}"/>
              </a:ext>
            </a:extLst>
          </p:cNvPr>
          <p:cNvSpPr txBox="1"/>
          <p:nvPr/>
        </p:nvSpPr>
        <p:spPr>
          <a:xfrm>
            <a:off x="8960749" y="1935929"/>
            <a:ext cx="2322573" cy="210375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r>
              <a:rPr lang="en-GB" sz="1067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Anticipated year-on-year change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9BD3995-682E-86C3-C434-DEAD7A9215C3}"/>
              </a:ext>
            </a:extLst>
          </p:cNvPr>
          <p:cNvCxnSpPr>
            <a:cxnSpLocks/>
          </p:cNvCxnSpPr>
          <p:nvPr/>
        </p:nvCxnSpPr>
        <p:spPr>
          <a:xfrm>
            <a:off x="8971976" y="2767726"/>
            <a:ext cx="2311346" cy="0"/>
          </a:xfrm>
          <a:prstGeom prst="line">
            <a:avLst/>
          </a:prstGeom>
          <a:ln>
            <a:solidFill>
              <a:srgbClr val="BCAC9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9BB35575-46F5-F618-A31E-949EF1CAE464}"/>
              </a:ext>
            </a:extLst>
          </p:cNvPr>
          <p:cNvSpPr/>
          <p:nvPr/>
        </p:nvSpPr>
        <p:spPr>
          <a:xfrm>
            <a:off x="618746" y="233249"/>
            <a:ext cx="77913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bg1">
                    <a:lumMod val="75000"/>
                  </a:schemeClr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LanguageCert</a:t>
            </a:r>
            <a:r>
              <a:rPr lang="en-US" sz="1100" dirty="0">
                <a:solidFill>
                  <a:schemeClr val="bg1">
                    <a:lumMod val="75000"/>
                  </a:schemeClr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 Higher Education Summit | June 2025</a:t>
            </a:r>
          </a:p>
        </p:txBody>
      </p:sp>
    </p:spTree>
    <p:extLst>
      <p:ext uri="{BB962C8B-B14F-4D97-AF65-F5344CB8AC3E}">
        <p14:creationId xmlns:p14="http://schemas.microsoft.com/office/powerpoint/2010/main" val="2908557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853C8-41F2-2584-2B70-2C009FD25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1">
            <a:extLst>
              <a:ext uri="{FF2B5EF4-FFF2-40B4-BE49-F238E27FC236}">
                <a16:creationId xmlns:a16="http://schemas.microsoft.com/office/drawing/2014/main" id="{545D4372-BAD1-CCAC-C365-59F5F7D82F24}"/>
              </a:ext>
            </a:extLst>
          </p:cNvPr>
          <p:cNvSpPr txBox="1"/>
          <p:nvPr/>
        </p:nvSpPr>
        <p:spPr>
          <a:xfrm>
            <a:off x="10560443" y="6147763"/>
            <a:ext cx="603024" cy="4207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Aft>
                <a:spcPts val="355"/>
              </a:spcAft>
            </a:pPr>
            <a:r>
              <a:rPr lang="en-GB" sz="1067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Times New Roman" panose="02020603050405020304" pitchFamily="18" charset="0"/>
              </a:rPr>
              <a:t>-35.7%</a:t>
            </a:r>
          </a:p>
        </p:txBody>
      </p:sp>
      <p:sp>
        <p:nvSpPr>
          <p:cNvPr id="6" name="TextBox 151">
            <a:extLst>
              <a:ext uri="{FF2B5EF4-FFF2-40B4-BE49-F238E27FC236}">
                <a16:creationId xmlns:a16="http://schemas.microsoft.com/office/drawing/2014/main" id="{DFEBD634-FD4D-E624-D5E6-CF2288FBAA26}"/>
              </a:ext>
            </a:extLst>
          </p:cNvPr>
          <p:cNvSpPr txBox="1"/>
          <p:nvPr/>
        </p:nvSpPr>
        <p:spPr>
          <a:xfrm>
            <a:off x="10560443" y="6147763"/>
            <a:ext cx="603024" cy="42075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Aft>
                <a:spcPts val="355"/>
              </a:spcAft>
            </a:pPr>
            <a:r>
              <a:rPr lang="en-GB" sz="1067" b="1" dirty="0">
                <a:solidFill>
                  <a:schemeClr val="bg1"/>
                </a:solidFill>
                <a:latin typeface="Inter" panose="02000503000000020004" pitchFamily="2" charset="0"/>
                <a:ea typeface="Inter" panose="02000503000000020004" pitchFamily="2" charset="0"/>
                <a:cs typeface="Times New Roman" panose="02020603050405020304" pitchFamily="18" charset="0"/>
              </a:rPr>
              <a:t>-35.7%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9916933-8596-934F-A00B-4BC4FB90CDA3}"/>
              </a:ext>
            </a:extLst>
          </p:cNvPr>
          <p:cNvSpPr/>
          <p:nvPr/>
        </p:nvSpPr>
        <p:spPr>
          <a:xfrm>
            <a:off x="11151613" y="549275"/>
            <a:ext cx="345062" cy="345062"/>
          </a:xfrm>
          <a:prstGeom prst="ellipse">
            <a:avLst/>
          </a:prstGeom>
          <a:solidFill>
            <a:srgbClr val="0D1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/>
          </a:p>
        </p:txBody>
      </p:sp>
      <p:sp>
        <p:nvSpPr>
          <p:cNvPr id="9" name="Slide Number Placeholder 13">
            <a:extLst>
              <a:ext uri="{FF2B5EF4-FFF2-40B4-BE49-F238E27FC236}">
                <a16:creationId xmlns:a16="http://schemas.microsoft.com/office/drawing/2014/main" id="{DE71BBA3-CBA6-F10C-9E8B-94A9E47F4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51613" y="605392"/>
            <a:ext cx="345062" cy="241005"/>
          </a:xfrm>
          <a:ln>
            <a:noFill/>
          </a:ln>
        </p:spPr>
        <p:txBody>
          <a:bodyPr/>
          <a:lstStyle/>
          <a:p>
            <a:pPr algn="ctr"/>
            <a:fld id="{C74190DE-7D60-46FC-AF13-39360AF06A62}" type="slidenum">
              <a:rPr lang="en-GB" sz="933" b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pPr algn="ctr"/>
              <a:t>8</a:t>
            </a:fld>
            <a:endParaRPr lang="en-GB" sz="933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0" name="Picture 9" descr="A blue and black logo&#10;&#10;AI-generated content may be incorrect.">
            <a:extLst>
              <a:ext uri="{FF2B5EF4-FFF2-40B4-BE49-F238E27FC236}">
                <a16:creationId xmlns:a16="http://schemas.microsoft.com/office/drawing/2014/main" id="{7B5F7CFE-1797-8F94-2843-296FD94930E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941" y="5897278"/>
            <a:ext cx="1490423" cy="4000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19BF4AE-F855-EC28-3E30-4B6A4366926D}"/>
              </a:ext>
            </a:extLst>
          </p:cNvPr>
          <p:cNvSpPr txBox="1"/>
          <p:nvPr/>
        </p:nvSpPr>
        <p:spPr>
          <a:xfrm>
            <a:off x="586590" y="472642"/>
            <a:ext cx="8566119" cy="461647"/>
          </a:xfrm>
          <a:prstGeom prst="rect">
            <a:avLst/>
          </a:prstGeom>
          <a:noFill/>
        </p:spPr>
        <p:txBody>
          <a:bodyPr wrap="square" lIns="91421" tIns="45711" rIns="91421" bIns="45711" rtlCol="0">
            <a:spAutoFit/>
          </a:bodyPr>
          <a:lstStyle/>
          <a:p>
            <a:pPr>
              <a:tabLst>
                <a:tab pos="1200130" algn="l"/>
              </a:tabLst>
              <a:defRPr/>
            </a:pPr>
            <a:r>
              <a:rPr lang="en-GB" sz="2400" b="1" spc="-33" dirty="0">
                <a:solidFill>
                  <a:srgbClr val="001D6C"/>
                </a:solidFill>
                <a:latin typeface="Inter" panose="02000503000000020004" pitchFamily="2" charset="0"/>
                <a:ea typeface="Inter" panose="02000503000000020004" pitchFamily="2" charset="0"/>
              </a:rPr>
              <a:t>2025 Outlook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A4B14B-39AB-B3F9-8D98-02791988068A}"/>
              </a:ext>
            </a:extLst>
          </p:cNvPr>
          <p:cNvSpPr txBox="1"/>
          <p:nvPr/>
        </p:nvSpPr>
        <p:spPr>
          <a:xfrm>
            <a:off x="911881" y="1525379"/>
            <a:ext cx="9938999" cy="3997372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 lIns="45715" tIns="22858" rIns="45715" bIns="22858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67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Global demand continues to rise</a:t>
            </a:r>
            <a:r>
              <a:rPr lang="en-US" sz="1067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, driven by expanding study modes including TNE, hybrid learning, and regional mobility in Asia and MENA.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67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67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Students are responding faster to regulatory changes, influenced by a growing range of study options.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67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67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The Big Four destinations</a:t>
            </a:r>
            <a:r>
              <a:rPr lang="en-US" sz="1067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 remain dominant but </a:t>
            </a:r>
            <a:r>
              <a:rPr lang="en-US" sz="1067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may see a 11-13% decline</a:t>
            </a:r>
            <a:r>
              <a:rPr lang="en-US" sz="1067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 in higher ed visa grants due to policy shifts and reputational impacts.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67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67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Intra-regional mobility in Asia and the Middle East is gaining momentum</a:t>
            </a:r>
            <a:r>
              <a:rPr lang="en-US" sz="1067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 through regional cooperation and affordability.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67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67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The 15 largest source markets globally (68% share in 2024) are projected to account for 72–74% of higher ed visa applications in 2025 (approx. 920K–927K).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67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endParaRPr lang="en-US" sz="1067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r>
              <a:rPr lang="en-US" sz="1100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Regional Trends and Market Highlights</a:t>
            </a:r>
          </a:p>
          <a:p>
            <a:endParaRPr lang="en-US" sz="1100" b="1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endParaRPr lang="en-US" sz="1067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67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China</a:t>
            </a:r>
            <a:r>
              <a:rPr lang="en-US" sz="1067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 (303K student visa applications) </a:t>
            </a:r>
            <a:r>
              <a:rPr lang="en-US" sz="1067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and India </a:t>
            </a:r>
            <a:r>
              <a:rPr lang="en-US" sz="1067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(272K applications) </a:t>
            </a:r>
            <a:r>
              <a:rPr lang="en-US" sz="1067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will see declines of 4% and 7%, </a:t>
            </a:r>
            <a:r>
              <a:rPr lang="en-US" sz="1067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yet remain the top two markets.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67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67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South Asia </a:t>
            </a:r>
            <a:r>
              <a:rPr lang="en-US" sz="1067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(Nepal, Pakistan, Bangladesh, Sri Lanka) </a:t>
            </a:r>
            <a:r>
              <a:rPr lang="en-US" sz="1067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expected to grow, contributing 153K–156K student visa applications </a:t>
            </a:r>
            <a:r>
              <a:rPr lang="en-US" sz="1067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(17% of total).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67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67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Nigeria and Ghana to remain top African contributors with 68K applications </a:t>
            </a:r>
            <a:r>
              <a:rPr lang="en-US" sz="1067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(7% share).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67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67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Southeast Asia </a:t>
            </a:r>
            <a:r>
              <a:rPr lang="en-US" sz="1067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(Vietnam, Indonesia, Myanmar) </a:t>
            </a:r>
            <a:r>
              <a:rPr lang="en-US" sz="1067" b="1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projected at 62K–63K applications</a:t>
            </a:r>
            <a:r>
              <a:rPr lang="en-US" sz="1067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67" dirty="0">
              <a:latin typeface="Inter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67" dirty="0">
                <a:latin typeface="Inter"/>
                <a:ea typeface="Roboto" panose="02000000000000000000" pitchFamily="2" charset="0"/>
                <a:cs typeface="Times New Roman" panose="02020603050405020304" pitchFamily="18" charset="0"/>
              </a:rPr>
              <a:t>Steady numbers expected from South Korea (27K–28K), Brazil (12K–13K), Saudi Arabia (12K), and Türkiye (10K).</a:t>
            </a:r>
            <a:endParaRPr lang="sk-SK" sz="1067" dirty="0">
              <a:latin typeface="Inter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71954F-B722-2311-9A65-C0F0A28533DC}"/>
              </a:ext>
            </a:extLst>
          </p:cNvPr>
          <p:cNvSpPr/>
          <p:nvPr/>
        </p:nvSpPr>
        <p:spPr>
          <a:xfrm>
            <a:off x="618746" y="233249"/>
            <a:ext cx="77913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bg1">
                    <a:lumMod val="75000"/>
                  </a:schemeClr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LanguageCert</a:t>
            </a:r>
            <a:r>
              <a:rPr lang="en-US" sz="1100" dirty="0">
                <a:solidFill>
                  <a:schemeClr val="bg1">
                    <a:lumMod val="75000"/>
                  </a:schemeClr>
                </a:solidFill>
                <a:latin typeface="Inter Light" panose="02000503000000020004" pitchFamily="2" charset="0"/>
                <a:ea typeface="Inter Light" panose="02000503000000020004" pitchFamily="2" charset="0"/>
              </a:rPr>
              <a:t> Higher Education Summit | June 2025</a:t>
            </a:r>
          </a:p>
        </p:txBody>
      </p:sp>
    </p:spTree>
    <p:extLst>
      <p:ext uri="{BB962C8B-B14F-4D97-AF65-F5344CB8AC3E}">
        <p14:creationId xmlns:p14="http://schemas.microsoft.com/office/powerpoint/2010/main" val="1835166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97B34-DDC0-7ADF-B275-35A54C8F42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BA7D7ED-5817-F00C-FACD-E6F95068304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150325" y="-325"/>
            <a:ext cx="4056427" cy="685800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5719"/>
            <a:endParaRPr lang="en-GB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BE413F-B28B-E9A2-D58F-95903640817A}"/>
              </a:ext>
            </a:extLst>
          </p:cNvPr>
          <p:cNvSpPr/>
          <p:nvPr/>
        </p:nvSpPr>
        <p:spPr>
          <a:xfrm>
            <a:off x="529" y="260350"/>
            <a:ext cx="8126400" cy="6858001"/>
          </a:xfrm>
          <a:prstGeom prst="rect">
            <a:avLst/>
          </a:prstGeom>
          <a:gradFill>
            <a:gsLst>
              <a:gs pos="0">
                <a:srgbClr val="CFE1FD"/>
              </a:gs>
              <a:gs pos="52000">
                <a:schemeClr val="bg1"/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5719"/>
            <a:endParaRPr lang="en-GB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897FFD0-137B-E7ED-0046-C612754AEAD4}"/>
              </a:ext>
            </a:extLst>
          </p:cNvPr>
          <p:cNvSpPr txBox="1"/>
          <p:nvPr/>
        </p:nvSpPr>
        <p:spPr>
          <a:xfrm>
            <a:off x="774404" y="698497"/>
            <a:ext cx="6504209" cy="11233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8565" tIns="68567" rIns="68565" bIns="68567">
            <a:spAutoFit/>
          </a:bodyPr>
          <a:lstStyle/>
          <a:p>
            <a:pPr defTabSz="515719">
              <a:tabLst>
                <a:tab pos="1200130" algn="l"/>
              </a:tabLst>
              <a:defRPr/>
            </a:pPr>
            <a:r>
              <a:rPr lang="en-GB" sz="3200" b="1" dirty="0">
                <a:solidFill>
                  <a:srgbClr val="649DF6"/>
                </a:solidFill>
                <a:latin typeface="Inter" panose="02000503000000020004" pitchFamily="2" charset="0"/>
                <a:ea typeface="Inter" panose="02000503000000020004" pitchFamily="2" charset="0"/>
              </a:rPr>
              <a:t>Create these comparisons</a:t>
            </a:r>
          </a:p>
          <a:p>
            <a:pPr defTabSz="515719">
              <a:tabLst>
                <a:tab pos="1200130" algn="l"/>
              </a:tabLst>
              <a:defRPr/>
            </a:pPr>
            <a:r>
              <a:rPr lang="en-GB" sz="3200" b="1" dirty="0">
                <a:solidFill>
                  <a:srgbClr val="0C1D3D"/>
                </a:solidFill>
                <a:latin typeface="Inter" panose="02000503000000020004" pitchFamily="2" charset="0"/>
                <a:ea typeface="Inter" panose="02000503000000020004" pitchFamily="2" charset="0"/>
              </a:rPr>
              <a:t>yourself, conveniently online</a:t>
            </a:r>
          </a:p>
        </p:txBody>
      </p:sp>
      <p:pic>
        <p:nvPicPr>
          <p:cNvPr id="13" name="Picture 12" descr="A black and white logo&#10;&#10;AI-generated content may be incorrect.">
            <a:extLst>
              <a:ext uri="{FF2B5EF4-FFF2-40B4-BE49-F238E27FC236}">
                <a16:creationId xmlns:a16="http://schemas.microsoft.com/office/drawing/2014/main" id="{4A567FA5-4D98-277B-C9F5-B390E37B98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025" y="859205"/>
            <a:ext cx="3020583" cy="865712"/>
          </a:xfrm>
          <a:prstGeom prst="rect">
            <a:avLst/>
          </a:prstGeom>
        </p:spPr>
      </p:pic>
      <p:sp>
        <p:nvSpPr>
          <p:cNvPr id="22" name="Subtitle 2">
            <a:extLst>
              <a:ext uri="{FF2B5EF4-FFF2-40B4-BE49-F238E27FC236}">
                <a16:creationId xmlns:a16="http://schemas.microsoft.com/office/drawing/2014/main" id="{67D9168C-FC01-DA88-CA61-4C11CAE7ABCA}"/>
              </a:ext>
            </a:extLst>
          </p:cNvPr>
          <p:cNvSpPr txBox="1"/>
          <p:nvPr/>
        </p:nvSpPr>
        <p:spPr>
          <a:xfrm>
            <a:off x="774403" y="1821856"/>
            <a:ext cx="5740479" cy="630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68565" tIns="68567" rIns="68565" bIns="68567">
            <a:spAutoFit/>
          </a:bodyPr>
          <a:lstStyle/>
          <a:p>
            <a:pPr defTabSz="515719"/>
            <a:r>
              <a:rPr lang="en-GB" sz="1600" b="1" dirty="0">
                <a:solidFill>
                  <a:srgbClr val="0C1D3D"/>
                </a:solidFill>
                <a:latin typeface="Inter" panose="02000503000000020004" pitchFamily="2" charset="0"/>
                <a:ea typeface="Inter" panose="02000503000000020004" pitchFamily="2" charset="0"/>
              </a:rPr>
              <a:t>The only platform </a:t>
            </a:r>
            <a:r>
              <a:rPr lang="en-GB" sz="1600" dirty="0">
                <a:solidFill>
                  <a:srgbClr val="0C1D3D"/>
                </a:solidFill>
                <a:latin typeface="Inter" panose="02000503000000020004" pitchFamily="2" charset="0"/>
                <a:ea typeface="Inter" panose="02000503000000020004" pitchFamily="2" charset="0"/>
              </a:rPr>
              <a:t>that benchmarks</a:t>
            </a:r>
          </a:p>
          <a:p>
            <a:pPr defTabSz="515719"/>
            <a:r>
              <a:rPr lang="en-GB" sz="1600" dirty="0">
                <a:solidFill>
                  <a:srgbClr val="0C1D3D"/>
                </a:solidFill>
                <a:latin typeface="Inter" panose="02000503000000020004" pitchFamily="2" charset="0"/>
                <a:ea typeface="Inter" panose="02000503000000020004" pitchFamily="2" charset="0"/>
              </a:rPr>
              <a:t>international student recruitment across destinations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5DE86BD-00FA-EA6F-3607-20F481230EE7}"/>
              </a:ext>
            </a:extLst>
          </p:cNvPr>
          <p:cNvSpPr txBox="1"/>
          <p:nvPr/>
        </p:nvSpPr>
        <p:spPr>
          <a:xfrm>
            <a:off x="774403" y="2716838"/>
            <a:ext cx="6101976" cy="323139"/>
          </a:xfrm>
          <a:prstGeom prst="rect">
            <a:avLst/>
          </a:prstGeom>
          <a:ln w="12700">
            <a:miter lim="400000"/>
          </a:ln>
        </p:spPr>
        <p:txBody>
          <a:bodyPr wrap="square" lIns="68565" tIns="68567" rIns="68565" bIns="68567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bg1">
                    <a:lumMod val="95000"/>
                  </a:schemeClr>
                </a:solidFill>
                <a:latin typeface="Inter" panose="02000503000000020004" pitchFamily="2" charset="0"/>
                <a:ea typeface="Inter" panose="02000503000000020004" pitchFamily="2" charset="0"/>
              </a:defRPr>
            </a:lvl1pPr>
          </a:lstStyle>
          <a:p>
            <a:pPr defTabSz="515719"/>
            <a:r>
              <a:rPr lang="en-SK" sz="1200" b="0" dirty="0">
                <a:solidFill>
                  <a:srgbClr val="FFFFFF"/>
                </a:solidFill>
                <a:latin typeface="Inter ExtraLight" panose="02000503000000020004" pitchFamily="2" charset="0"/>
                <a:ea typeface="Inter ExtraLight" panose="02000503000000020004" pitchFamily="2" charset="0"/>
              </a:rPr>
              <a:t>Admissions teams using BONARD Education Platform: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55156512-3AA7-1874-F5BC-B08CB3165066}"/>
              </a:ext>
            </a:extLst>
          </p:cNvPr>
          <p:cNvGrpSpPr/>
          <p:nvPr/>
        </p:nvGrpSpPr>
        <p:grpSpPr>
          <a:xfrm>
            <a:off x="8654131" y="4681679"/>
            <a:ext cx="3376045" cy="630916"/>
            <a:chOff x="1293813" y="6944485"/>
            <a:chExt cx="5064067" cy="946373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6973B503-C765-B438-EB08-5E5E9C984B5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93813" y="7021673"/>
              <a:ext cx="792000" cy="792000"/>
              <a:chOff x="1978482" y="6321088"/>
              <a:chExt cx="936000" cy="936000"/>
            </a:xfrm>
          </p:grpSpPr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12D38C4C-0781-AEF5-00A3-2E99E1F678C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78482" y="6321088"/>
                <a:ext cx="936000" cy="9360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15719"/>
                <a:endParaRPr lang="en-SK" sz="2000" dirty="0">
                  <a:solidFill>
                    <a:srgbClr val="FFFFFF"/>
                  </a:solidFill>
                  <a:latin typeface="Calibri"/>
                </a:endParaRPr>
              </a:p>
            </p:txBody>
          </p:sp>
          <p:pic>
            <p:nvPicPr>
              <p:cNvPr id="26" name="Graphic 25">
                <a:extLst>
                  <a:ext uri="{FF2B5EF4-FFF2-40B4-BE49-F238E27FC236}">
                    <a16:creationId xmlns:a16="http://schemas.microsoft.com/office/drawing/2014/main" id="{5F578A06-7FE5-D2EF-8AAF-AFBDAFA268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175193" y="6512543"/>
                <a:ext cx="553091" cy="553091"/>
              </a:xfrm>
              <a:prstGeom prst="rect">
                <a:avLst/>
              </a:prstGeom>
            </p:spPr>
          </p:pic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776B9AB-E240-6D67-6400-627B9A63AD7F}"/>
                </a:ext>
              </a:extLst>
            </p:cNvPr>
            <p:cNvSpPr txBox="1"/>
            <p:nvPr/>
          </p:nvSpPr>
          <p:spPr>
            <a:xfrm>
              <a:off x="2221706" y="6944485"/>
              <a:ext cx="4136174" cy="94637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68565" tIns="68567" rIns="68565" bIns="68567">
              <a:spAutoFit/>
            </a:bodyPr>
            <a:lstStyle>
              <a:defPPr>
                <a:defRPr lang="en-US"/>
              </a:defPPr>
              <a:lvl1pPr>
                <a:defRPr sz="2400" b="1">
                  <a:solidFill>
                    <a:schemeClr val="bg1">
                      <a:lumMod val="95000"/>
                    </a:schemeClr>
                  </a:solidFill>
                  <a:latin typeface="Inter" panose="02000503000000020004" pitchFamily="2" charset="0"/>
                  <a:ea typeface="Inter" panose="02000503000000020004" pitchFamily="2" charset="0"/>
                </a:defRPr>
              </a:lvl1pPr>
            </a:lstStyle>
            <a:p>
              <a:pPr defTabSz="515719"/>
              <a:r>
                <a:rPr lang="en-SK" sz="1600" b="0" dirty="0">
                  <a:solidFill>
                    <a:srgbClr val="FFFFFF">
                      <a:lumMod val="95000"/>
                    </a:srgbClr>
                  </a:solidFill>
                </a:rPr>
                <a:t>Focus on </a:t>
              </a:r>
              <a:r>
                <a:rPr lang="en-SK" sz="1600" dirty="0">
                  <a:solidFill>
                    <a:srgbClr val="B4D2FF"/>
                  </a:solidFill>
                </a:rPr>
                <a:t>agents that deliver results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9D495516-5867-287A-0065-8FFD51AF1664}"/>
              </a:ext>
            </a:extLst>
          </p:cNvPr>
          <p:cNvGrpSpPr/>
          <p:nvPr/>
        </p:nvGrpSpPr>
        <p:grpSpPr>
          <a:xfrm>
            <a:off x="8648726" y="3359722"/>
            <a:ext cx="3381449" cy="877137"/>
            <a:chOff x="1293813" y="5638711"/>
            <a:chExt cx="5072173" cy="1315705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AFD9617-93A9-025C-93F9-7E76CBD160CB}"/>
                </a:ext>
              </a:extLst>
            </p:cNvPr>
            <p:cNvSpPr txBox="1"/>
            <p:nvPr/>
          </p:nvSpPr>
          <p:spPr>
            <a:xfrm>
              <a:off x="2229813" y="5638711"/>
              <a:ext cx="4136173" cy="131570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68565" tIns="68567" rIns="68565" bIns="68567">
              <a:spAutoFit/>
            </a:bodyPr>
            <a:lstStyle>
              <a:defPPr>
                <a:defRPr lang="en-US"/>
              </a:defPPr>
              <a:lvl1pPr>
                <a:defRPr sz="2400" b="1">
                  <a:solidFill>
                    <a:schemeClr val="bg1">
                      <a:lumMod val="95000"/>
                    </a:schemeClr>
                  </a:solidFill>
                  <a:latin typeface="Inter" panose="02000503000000020004" pitchFamily="2" charset="0"/>
                  <a:ea typeface="Inter" panose="02000503000000020004" pitchFamily="2" charset="0"/>
                </a:defRPr>
              </a:lvl1pPr>
            </a:lstStyle>
            <a:p>
              <a:pPr defTabSz="515719"/>
              <a:r>
                <a:rPr lang="en-SK" sz="1600" b="0" dirty="0">
                  <a:solidFill>
                    <a:srgbClr val="FFFFFF">
                      <a:lumMod val="95000"/>
                    </a:srgbClr>
                  </a:solidFill>
                </a:rPr>
                <a:t>Plan recruitment campaigns with </a:t>
              </a:r>
              <a:r>
                <a:rPr lang="en-SK" sz="1600" dirty="0">
                  <a:solidFill>
                    <a:srgbClr val="B4D2FF"/>
                  </a:solidFill>
                </a:rPr>
                <a:t>higher conversion potential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2A99006-954D-2921-5081-44FD49BE6A2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93813" y="5900564"/>
              <a:ext cx="792000" cy="792000"/>
              <a:chOff x="1978482" y="6321088"/>
              <a:chExt cx="936000" cy="936000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20575980-52C6-4F6B-E2B8-4DF6616855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78482" y="6321088"/>
                <a:ext cx="936000" cy="9360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15719"/>
                <a:endParaRPr lang="en-SK" sz="2000" dirty="0">
                  <a:solidFill>
                    <a:srgbClr val="FFFFFF"/>
                  </a:solidFill>
                  <a:latin typeface="Calibri"/>
                </a:endParaRPr>
              </a:p>
            </p:txBody>
          </p:sp>
          <p:pic>
            <p:nvPicPr>
              <p:cNvPr id="37" name="Graphic 36">
                <a:extLst>
                  <a:ext uri="{FF2B5EF4-FFF2-40B4-BE49-F238E27FC236}">
                    <a16:creationId xmlns:a16="http://schemas.microsoft.com/office/drawing/2014/main" id="{646C1254-16BB-7E20-937F-3B6BAB55F1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rcRect/>
              <a:stretch/>
            </p:blipFill>
            <p:spPr>
              <a:xfrm>
                <a:off x="2169937" y="6571065"/>
                <a:ext cx="553091" cy="553091"/>
              </a:xfrm>
              <a:prstGeom prst="rect">
                <a:avLst/>
              </a:prstGeom>
            </p:spPr>
          </p:pic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B40C103-3499-1D62-0378-FFA5280D22C5}"/>
              </a:ext>
            </a:extLst>
          </p:cNvPr>
          <p:cNvGrpSpPr/>
          <p:nvPr/>
        </p:nvGrpSpPr>
        <p:grpSpPr>
          <a:xfrm>
            <a:off x="8654131" y="2037766"/>
            <a:ext cx="3376045" cy="877137"/>
            <a:chOff x="1293813" y="4517602"/>
            <a:chExt cx="5064067" cy="131570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8C8A405-8A2D-D4F8-BD2F-C5DB0103784F}"/>
                </a:ext>
              </a:extLst>
            </p:cNvPr>
            <p:cNvSpPr txBox="1"/>
            <p:nvPr/>
          </p:nvSpPr>
          <p:spPr>
            <a:xfrm>
              <a:off x="2229814" y="4517602"/>
              <a:ext cx="4128066" cy="131570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68565" tIns="68567" rIns="68565" bIns="68567">
              <a:spAutoFit/>
            </a:bodyPr>
            <a:lstStyle>
              <a:defPPr>
                <a:defRPr lang="en-US"/>
              </a:defPPr>
              <a:lvl1pPr>
                <a:defRPr sz="2400" b="1">
                  <a:solidFill>
                    <a:schemeClr val="bg1">
                      <a:lumMod val="95000"/>
                    </a:schemeClr>
                  </a:solidFill>
                  <a:latin typeface="Inter" panose="02000503000000020004" pitchFamily="2" charset="0"/>
                  <a:ea typeface="Inter" panose="02000503000000020004" pitchFamily="2" charset="0"/>
                </a:defRPr>
              </a:lvl1pPr>
            </a:lstStyle>
            <a:p>
              <a:pPr defTabSz="515719"/>
              <a:r>
                <a:rPr lang="en-SK" sz="1600" b="0" dirty="0">
                  <a:solidFill>
                    <a:srgbClr val="FFFFFF">
                      <a:lumMod val="95000"/>
                    </a:srgbClr>
                  </a:solidFill>
                </a:rPr>
                <a:t>Recruit from</a:t>
              </a:r>
            </a:p>
            <a:p>
              <a:pPr defTabSz="515719"/>
              <a:r>
                <a:rPr lang="en-SK" sz="1600" dirty="0">
                  <a:solidFill>
                    <a:srgbClr val="B4D2FF"/>
                  </a:solidFill>
                </a:rPr>
                <a:t>top-performing markets </a:t>
              </a:r>
              <a:r>
                <a:rPr lang="en-SK" sz="1600" b="0" dirty="0">
                  <a:solidFill>
                    <a:srgbClr val="FFFFFF">
                      <a:lumMod val="95000"/>
                    </a:srgbClr>
                  </a:solidFill>
                </a:rPr>
                <a:t>across destinations</a:t>
              </a:r>
            </a:p>
          </p:txBody>
        </p: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68105243-388C-0EBE-8CBD-77EE3D60B9A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293813" y="4779455"/>
              <a:ext cx="792000" cy="792000"/>
              <a:chOff x="1978482" y="6321088"/>
              <a:chExt cx="936000" cy="93600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06F0EB90-589E-00D5-5D3E-ADB90A9D3C3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78482" y="6321088"/>
                <a:ext cx="936000" cy="936000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515719"/>
                <a:endParaRPr lang="en-SK" sz="2000" dirty="0">
                  <a:solidFill>
                    <a:srgbClr val="FFFFFF"/>
                  </a:solidFill>
                  <a:latin typeface="Calibri"/>
                </a:endParaRPr>
              </a:p>
            </p:txBody>
          </p:sp>
          <p:pic>
            <p:nvPicPr>
              <p:cNvPr id="40" name="Graphic 39">
                <a:extLst>
                  <a:ext uri="{FF2B5EF4-FFF2-40B4-BE49-F238E27FC236}">
                    <a16:creationId xmlns:a16="http://schemas.microsoft.com/office/drawing/2014/main" id="{5FB56909-A517-725E-AA3D-4A47811212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rcRect/>
              <a:stretch/>
            </p:blipFill>
            <p:spPr>
              <a:xfrm>
                <a:off x="2169937" y="6517418"/>
                <a:ext cx="553091" cy="553091"/>
              </a:xfrm>
              <a:prstGeom prst="rect">
                <a:avLst/>
              </a:prstGeom>
            </p:spPr>
          </p:pic>
        </p:grp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7C8A306C-6605-5D38-A860-E0AFC6275AE0}"/>
              </a:ext>
            </a:extLst>
          </p:cNvPr>
          <p:cNvGrpSpPr/>
          <p:nvPr/>
        </p:nvGrpSpPr>
        <p:grpSpPr>
          <a:xfrm>
            <a:off x="1430454" y="5722200"/>
            <a:ext cx="4428377" cy="584199"/>
            <a:chOff x="6407604" y="8270939"/>
            <a:chExt cx="6642566" cy="876299"/>
          </a:xfrm>
        </p:grpSpPr>
        <p:sp>
          <p:nvSpPr>
            <p:cNvPr id="53" name="Rounded Rectangle 52">
              <a:hlinkClick r:id="rId11"/>
              <a:extLst>
                <a:ext uri="{FF2B5EF4-FFF2-40B4-BE49-F238E27FC236}">
                  <a16:creationId xmlns:a16="http://schemas.microsoft.com/office/drawing/2014/main" id="{47A8C9C8-A12B-247F-D4E6-F3CBBDC6A993}"/>
                </a:ext>
              </a:extLst>
            </p:cNvPr>
            <p:cNvSpPr/>
            <p:nvPr/>
          </p:nvSpPr>
          <p:spPr>
            <a:xfrm>
              <a:off x="7577379" y="8270939"/>
              <a:ext cx="5472791" cy="87629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15719"/>
              <a:r>
                <a:rPr lang="en-GB" sz="1867" dirty="0">
                  <a:solidFill>
                    <a:srgbClr val="FFFFFF"/>
                  </a:solidFill>
                  <a:latin typeface="Inter Medium" panose="02000503000000020004" pitchFamily="2" charset="0"/>
                  <a:ea typeface="Inter Medium" panose="02000503000000020004" pitchFamily="2" charset="0"/>
                </a:rPr>
                <a:t>Start your free access today</a:t>
              </a:r>
              <a:endParaRPr lang="en-SK" sz="1867" dirty="0">
                <a:solidFill>
                  <a:srgbClr val="FFFFFF"/>
                </a:solidFill>
                <a:effectLst>
                  <a:outerShdw blurRad="466556" dist="150119" dir="5400000" sx="100587" sy="100587" algn="ctr" rotWithShape="0">
                    <a:srgbClr val="F2F2F2">
                      <a:lumMod val="10000"/>
                      <a:alpha val="31000"/>
                    </a:srgbClr>
                  </a:outerShdw>
                </a:effectLst>
                <a:latin typeface="Inter Medium" panose="02000503000000020004" pitchFamily="2" charset="0"/>
                <a:ea typeface="Inter Medium" panose="02000503000000020004" pitchFamily="2" charset="0"/>
              </a:endParaRPr>
            </a:p>
          </p:txBody>
        </p: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2A67860E-86A4-8075-BDA8-5FBB29709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>
            <a:xfrm>
              <a:off x="6407604" y="8279207"/>
              <a:ext cx="876300" cy="859766"/>
            </a:xfrm>
            <a:prstGeom prst="rect">
              <a:avLst/>
            </a:prstGeom>
          </p:spPr>
        </p:pic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12E288EC-6C46-E854-552E-3A73EFC0BE49}"/>
              </a:ext>
            </a:extLst>
          </p:cNvPr>
          <p:cNvSpPr txBox="1"/>
          <p:nvPr/>
        </p:nvSpPr>
        <p:spPr>
          <a:xfrm>
            <a:off x="8387053" y="6075186"/>
            <a:ext cx="3648527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515719"/>
            <a:r>
              <a:rPr lang="en-GB" sz="1067" dirty="0" err="1">
                <a:solidFill>
                  <a:srgbClr val="FFFFFF"/>
                </a:solidFill>
                <a:latin typeface="Inter Thin" panose="02000503000000020004" pitchFamily="2" charset="0"/>
                <a:ea typeface="Inter Thin" panose="02000503000000020004" pitchFamily="2" charset="0"/>
              </a:rPr>
              <a:t>www.bonardeducation.com</a:t>
            </a:r>
            <a:r>
              <a:rPr lang="en-GB" sz="1067" dirty="0">
                <a:solidFill>
                  <a:srgbClr val="FFFFFF"/>
                </a:solidFill>
                <a:latin typeface="Inter Thin" panose="02000503000000020004" pitchFamily="2" charset="0"/>
                <a:ea typeface="Inter Thin" panose="02000503000000020004" pitchFamily="2" charset="0"/>
              </a:rPr>
              <a:t>/</a:t>
            </a:r>
            <a:r>
              <a:rPr lang="en-GB" sz="1067" dirty="0" err="1">
                <a:solidFill>
                  <a:srgbClr val="FFFFFF"/>
                </a:solidFill>
                <a:latin typeface="Inter Thin" panose="02000503000000020004" pitchFamily="2" charset="0"/>
                <a:ea typeface="Inter Thin" panose="02000503000000020004" pitchFamily="2" charset="0"/>
              </a:rPr>
              <a:t>ie</a:t>
            </a:r>
            <a:r>
              <a:rPr lang="en-GB" sz="1067" dirty="0">
                <a:solidFill>
                  <a:srgbClr val="FFFFFF"/>
                </a:solidFill>
                <a:latin typeface="Inter Thin" panose="02000503000000020004" pitchFamily="2" charset="0"/>
                <a:ea typeface="Inter Thin" panose="02000503000000020004" pitchFamily="2" charset="0"/>
              </a:rPr>
              <a:t>-platform</a:t>
            </a: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FBE6B73-9025-8810-CF8E-B6E4C93ED0C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" y="2571234"/>
            <a:ext cx="7108371" cy="2880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146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BONARD Education">
      <a:dk1>
        <a:srgbClr val="0C1D3D"/>
      </a:dk1>
      <a:lt1>
        <a:srgbClr val="FFFFFF"/>
      </a:lt1>
      <a:dk2>
        <a:srgbClr val="649DF6"/>
      </a:dk2>
      <a:lt2>
        <a:srgbClr val="F2F2F2"/>
      </a:lt2>
      <a:accent1>
        <a:srgbClr val="F1DEBE"/>
      </a:accent1>
      <a:accent2>
        <a:srgbClr val="BBAB94"/>
      </a:accent2>
      <a:accent3>
        <a:srgbClr val="031C6B"/>
      </a:accent3>
      <a:accent4>
        <a:srgbClr val="062C9C"/>
      </a:accent4>
      <a:accent5>
        <a:srgbClr val="77A9FF"/>
      </a:accent5>
      <a:accent6>
        <a:srgbClr val="B4D2FF"/>
      </a:accent6>
      <a:hlink>
        <a:srgbClr val="F1DEBE"/>
      </a:hlink>
      <a:folHlink>
        <a:srgbClr val="B4D3FF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Έγγραφο" ma:contentTypeID="0x010100133BF894E674C5408D37894E2DE553FC" ma:contentTypeVersion="1834" ma:contentTypeDescription="Δημιουργία νέου εγγράφου" ma:contentTypeScope="" ma:versionID="8c823e9b74250e63fd721bac5581b149">
  <xsd:schema xmlns:xsd="http://www.w3.org/2001/XMLSchema" xmlns:xs="http://www.w3.org/2001/XMLSchema" xmlns:p="http://schemas.microsoft.com/office/2006/metadata/properties" xmlns:ns1="http://schemas.microsoft.com/sharepoint/v3" xmlns:ns2="38625d9d-7032-45ec-a7c4-c457cf28a598" xmlns:ns3="b79f9606-2f36-419f-aff7-1cf44c086baf" targetNamespace="http://schemas.microsoft.com/office/2006/metadata/properties" ma:root="true" ma:fieldsID="fab62bef9f6138ab204f61e7a50b5174" ns1:_="" ns2:_="" ns3:_="">
    <xsd:import namespace="http://schemas.microsoft.com/sharepoint/v3"/>
    <xsd:import namespace="38625d9d-7032-45ec-a7c4-c457cf28a598"/>
    <xsd:import namespace="b79f9606-2f36-419f-aff7-1cf44c086ba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1:_ip_UnifiedCompliancePolicyProperties" minOccurs="0"/>
                <xsd:element ref="ns1:_ip_UnifiedCompliancePolicyUIAction" minOccurs="0"/>
                <xsd:element ref="ns3:lcf76f155ced4ddcb4097134ff3c332f" minOccurs="0"/>
                <xsd:element ref="ns2:TaxCatchAll" minOccurs="0"/>
                <xsd:element ref="ns3:ReviewStatus" minOccurs="0"/>
                <xsd:element ref="ns3:_Flow_SignoffStatu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4" nillable="true" ma:displayName="Ιδιότητες Ενοποιημένης Πολιτικής Συμμόρφωσης" ma:hidden="true" ma:internalName="_ip_UnifiedCompliancePolicyProperties">
      <xsd:simpleType>
        <xsd:restriction base="dms:Note"/>
      </xsd:simpleType>
    </xsd:element>
    <xsd:element name="_ip_UnifiedCompliancePolicyUIAction" ma:index="25" nillable="true" ma:displayName="Ενέργεια περιβάλλοντος εργασίας χρήστη της Ενοποιημένης Πολιτικής Συμμόρφωσης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625d9d-7032-45ec-a7c4-c457cf28a59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Τιμή αναγνωριστικού εγγράφου" ma:description="Η τιμή του αναγνωριστικού εγγράφου που έχει αντιστοιχιστεί σε αυτό το στοιχείο." ma:internalName="_dlc_DocId" ma:readOnly="true">
      <xsd:simpleType>
        <xsd:restriction base="dms:Text"/>
      </xsd:simpleType>
    </xsd:element>
    <xsd:element name="_dlc_DocIdUrl" ma:index="9" nillable="true" ma:displayName="Αναγνωριστικό εγγράφου" ma:description="Μόνιμη σύνδεση σε αυτό το έγγραφο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7" nillable="true" ma:displayName="Κοινή χρήση με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Κοινή χρήση με λεπτομέρειες" ma:internalName="SharedWithDetails" ma:readOnly="true">
      <xsd:simpleType>
        <xsd:restriction base="dms:Note">
          <xsd:maxLength value="255"/>
        </xsd:restriction>
      </xsd:simpleType>
    </xsd:element>
    <xsd:element name="TaxCatchAll" ma:index="28" nillable="true" ma:displayName="Taxonomy Catch All Column" ma:hidden="true" ma:list="{4c6acb8d-b01c-4cec-a724-629d1a09fb93}" ma:internalName="TaxCatchAll" ma:showField="CatchAllData" ma:web="38625d9d-7032-45ec-a7c4-c457cf28a59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9f9606-2f36-419f-aff7-1cf44c086b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Ετικέτες εικόνας" ma:readOnly="false" ma:fieldId="{5cf76f15-5ced-4ddc-b409-7134ff3c332f}" ma:taxonomyMulti="true" ma:sspId="463dd0a7-cb54-4cbe-a217-f1d987496e7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ReviewStatus" ma:index="29" nillable="true" ma:displayName="Review Status" ma:format="Dropdown" ma:internalName="ReviewStatus">
      <xsd:simpleType>
        <xsd:restriction base="dms:Choice">
          <xsd:enumeration value="Review Pending"/>
          <xsd:enumeration value="Review Concluded"/>
        </xsd:restriction>
      </xsd:simpleType>
    </xsd:element>
    <xsd:element name="_Flow_SignoffStatus" ma:index="30" nillable="true" ma:displayName="Κατάσταση" ma:internalName="_x039a__x03b1__x03c4__x03ac__x03c3__x03c4__x03b1__x03c3__x03b7_">
      <xsd:simpleType>
        <xsd:restriction base="dms:Text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Τύπος περιεχομένου"/>
        <xsd:element ref="dc:title" minOccurs="0" maxOccurs="1" ma:index="4" ma:displayName="Τίτλο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79f9606-2f36-419f-aff7-1cf44c086baf" xsi:nil="true"/>
    <_dlc_DocId xmlns="38625d9d-7032-45ec-a7c4-c457cf28a598">FMKPZZVP4KDZ-1090203195-729405</_dlc_DocId>
    <lcf76f155ced4ddcb4097134ff3c332f xmlns="b79f9606-2f36-419f-aff7-1cf44c086baf">
      <Terms xmlns="http://schemas.microsoft.com/office/infopath/2007/PartnerControls"/>
    </lcf76f155ced4ddcb4097134ff3c332f>
    <TaxCatchAll xmlns="38625d9d-7032-45ec-a7c4-c457cf28a598" xsi:nil="true"/>
    <ReviewStatus xmlns="b79f9606-2f36-419f-aff7-1cf44c086baf" xsi:nil="true"/>
    <_ip_UnifiedCompliancePolicyUIAction xmlns="http://schemas.microsoft.com/sharepoint/v3" xsi:nil="true"/>
    <_dlc_DocIdUrl xmlns="38625d9d-7032-45ec-a7c4-c457cf28a598">
      <Url>https://peoplecert.sharepoint.com/Marketing/_layouts/15/DocIdRedir.aspx?ID=FMKPZZVP4KDZ-1090203195-729405</Url>
      <Description>FMKPZZVP4KDZ-1090203195-729405</Description>
    </_dlc_DocIdUrl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21B60E7B-63AF-44C8-A87D-228A3140B588}"/>
</file>

<file path=customXml/itemProps2.xml><?xml version="1.0" encoding="utf-8"?>
<ds:datastoreItem xmlns:ds="http://schemas.openxmlformats.org/officeDocument/2006/customXml" ds:itemID="{C7919802-EDE2-47CD-8C02-C868DE5983CC}"/>
</file>

<file path=customXml/itemProps3.xml><?xml version="1.0" encoding="utf-8"?>
<ds:datastoreItem xmlns:ds="http://schemas.openxmlformats.org/officeDocument/2006/customXml" ds:itemID="{86A882DA-B85A-4C8C-BFF0-F813BE550B5D}"/>
</file>

<file path=customXml/itemProps4.xml><?xml version="1.0" encoding="utf-8"?>
<ds:datastoreItem xmlns:ds="http://schemas.openxmlformats.org/officeDocument/2006/customXml" ds:itemID="{B4335D28-DD01-4878-A76B-D4934B6A3AC9}"/>
</file>

<file path=docProps/app.xml><?xml version="1.0" encoding="utf-8"?>
<Properties xmlns="http://schemas.openxmlformats.org/officeDocument/2006/extended-properties" xmlns:vt="http://schemas.openxmlformats.org/officeDocument/2006/docPropsVTypes">
  <TotalTime>7964</TotalTime>
  <Words>1399</Words>
  <Application>Microsoft Office PowerPoint</Application>
  <PresentationFormat>Widescreen</PresentationFormat>
  <Paragraphs>317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5" baseType="lpstr">
      <vt:lpstr>Arial</vt:lpstr>
      <vt:lpstr>Calibri</vt:lpstr>
      <vt:lpstr>Calibri Light</vt:lpstr>
      <vt:lpstr>Inter</vt:lpstr>
      <vt:lpstr>Inter ExtraLight</vt:lpstr>
      <vt:lpstr>Inter Light</vt:lpstr>
      <vt:lpstr>Inter Medium</vt:lpstr>
      <vt:lpstr>Inter SemiBold</vt:lpstr>
      <vt:lpstr>Inter Thin</vt:lpstr>
      <vt:lpstr>Roboto</vt:lpstr>
      <vt:lpstr>Roboto Black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EUK Regional Data</dc:title>
  <dc:creator>BONARD</dc:creator>
  <cp:lastModifiedBy>Sarah Verkinova</cp:lastModifiedBy>
  <cp:revision>140</cp:revision>
  <dcterms:created xsi:type="dcterms:W3CDTF">2016-11-26T11:47:34Z</dcterms:created>
  <dcterms:modified xsi:type="dcterms:W3CDTF">2025-06-06T07:23:27Z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0x010100133BF894E674C5408D37894E2DE553FC</vt:lpwstr>
  </property>
  <property fmtid="{D5CDD505-2E9C-101B-9397-08002B2CF9AE}" pid="3" name="_dlc_DocIdItemGuid">
    <vt:lpwstr>9a9262b3-294e-4ef6-9a05-cf1bc25d3f54</vt:lpwstr>
  </property>
</Properties>
</file>