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diagrams/data1.xml" ContentType="application/vnd.openxmlformats-officedocument.drawingml.diagramData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3.xml" ContentType="application/vnd.openxmlformats-officedocument.presentationml.slideLayout+xml"/>
  <Override PartName="/ppt/notesSlides/notesSlide3.xml" ContentType="application/vnd.openxmlformats-officedocument.presentationml.notesSlide+xml"/>
  <Override PartName="/ppt/notesSlides/notesSlide2.xml" ContentType="application/vnd.openxmlformats-officedocument.presentationml.notesSlide+xml"/>
  <Override PartName="/ppt/slideLayouts/slideLayout14.xml" ContentType="application/vnd.openxmlformats-officedocument.presentationml.slideLayout+xml"/>
  <Override PartName="/ppt/notesSlides/notesSlide1.xml" ContentType="application/vnd.openxmlformats-officedocument.presentationml.notesSlide+xml"/>
  <Override PartName="/ppt/slideLayouts/slideLayout1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notesSlides/notesSlide4.xml" ContentType="application/vnd.openxmlformats-officedocument.presentationml.notes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Masters/notesMaster1.xml" ContentType="application/vnd.openxmlformats-officedocument.presentationml.notesMaster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embedTrueTypeFonts="1" saveSubsetFonts="1" autoCompressPictures="0">
  <p:sldMasterIdLst>
    <p:sldMasterId id="2147483648" r:id="rId1"/>
    <p:sldMasterId id="2147483654" r:id="rId2"/>
    <p:sldMasterId id="2147483666" r:id="rId3"/>
  </p:sldMasterIdLst>
  <p:notesMasterIdLst>
    <p:notesMasterId r:id="rId10"/>
  </p:notesMasterIdLst>
  <p:sldIdLst>
    <p:sldId id="297" r:id="rId4"/>
    <p:sldId id="314" r:id="rId5"/>
    <p:sldId id="321" r:id="rId6"/>
    <p:sldId id="299" r:id="rId7"/>
    <p:sldId id="302" r:id="rId8"/>
    <p:sldId id="313" r:id="rId9"/>
  </p:sldIdLst>
  <p:sldSz cx="9144000" cy="5143500" type="screen16x9"/>
  <p:notesSz cx="6858000" cy="9144000"/>
  <p:embeddedFontLst>
    <p:embeddedFont>
      <p:font typeface="Bahnschrift SemiLight" panose="020B0502040204020203" pitchFamily="34" charset="0"/>
      <p:regular r:id="rId11"/>
    </p:embeddedFont>
    <p:embeddedFont>
      <p:font typeface="Bahnschrift SemiLight Condensed" panose="020B0502040204020203" pitchFamily="34" charset="0"/>
      <p:regular r:id="rId12"/>
    </p:embeddedFont>
    <p:embeddedFont>
      <p:font typeface="Barlow" panose="00000500000000000000" pitchFamily="2" charset="0"/>
      <p:regular r:id="rId13"/>
      <p:bold r:id="rId14"/>
      <p:italic r:id="rId15"/>
      <p:boldItalic r:id="rId16"/>
    </p:embeddedFont>
    <p:embeddedFont>
      <p:font typeface="Barlow Light" panose="00000400000000000000" pitchFamily="2" charset="0"/>
      <p:regular r:id="rId17"/>
      <p:bold r:id="rId18"/>
      <p:italic r:id="rId19"/>
      <p:boldItalic r:id="rId20"/>
    </p:embeddedFont>
    <p:embeddedFont>
      <p:font typeface="Raleway SemiBold" pitchFamily="2" charset="0"/>
      <p:regular r:id="rId21"/>
      <p:bold r:id="rId22"/>
      <p:italic r:id="rId23"/>
      <p:boldItalic r:id="rId24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http://customooxmlschemas.google.com/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79" roundtripDataSignature="AMtx7mjoQI2hmG7s6YOPkEXhqjUGD07Dc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91"/>
    <a:srgbClr val="002060"/>
    <a:srgbClr val="00B5DD"/>
    <a:srgbClr val="EFEFF7"/>
    <a:srgbClr val="0070C0"/>
    <a:srgbClr val="35507E"/>
    <a:srgbClr val="59943F"/>
    <a:srgbClr val="78A863"/>
    <a:srgbClr val="3A3F50"/>
    <a:srgbClr val="55923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6433" autoAdjust="0"/>
  </p:normalViewPr>
  <p:slideViewPr>
    <p:cSldViewPr snapToGrid="0">
      <p:cViewPr varScale="1">
        <p:scale>
          <a:sx n="125" d="100"/>
          <a:sy n="125" d="100"/>
        </p:scale>
        <p:origin x="22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font" Target="fonts/font3.fntdata"/><Relationship Id="rId18" Type="http://schemas.openxmlformats.org/officeDocument/2006/relationships/font" Target="fonts/font8.fntdata"/><Relationship Id="rId3" Type="http://schemas.openxmlformats.org/officeDocument/2006/relationships/slideMaster" Target="slideMasters/slideMaster3.xml"/><Relationship Id="rId21" Type="http://schemas.openxmlformats.org/officeDocument/2006/relationships/font" Target="fonts/font11.fntdata"/><Relationship Id="rId84" Type="http://schemas.openxmlformats.org/officeDocument/2006/relationships/customXml" Target="../customXml/item1.xml"/><Relationship Id="rId7" Type="http://schemas.openxmlformats.org/officeDocument/2006/relationships/slide" Target="slides/slide4.xml"/><Relationship Id="rId12" Type="http://schemas.openxmlformats.org/officeDocument/2006/relationships/font" Target="fonts/font2.fntdata"/><Relationship Id="rId17" Type="http://schemas.openxmlformats.org/officeDocument/2006/relationships/font" Target="fonts/font7.fntdata"/><Relationship Id="rId2" Type="http://schemas.openxmlformats.org/officeDocument/2006/relationships/slideMaster" Target="slideMasters/slideMaster2.xml"/><Relationship Id="rId16" Type="http://schemas.openxmlformats.org/officeDocument/2006/relationships/font" Target="fonts/font6.fntdata"/><Relationship Id="rId20" Type="http://schemas.openxmlformats.org/officeDocument/2006/relationships/font" Target="fonts/font10.fntdata"/><Relationship Id="rId83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font" Target="fonts/font1.fntdata"/><Relationship Id="rId24" Type="http://schemas.openxmlformats.org/officeDocument/2006/relationships/font" Target="fonts/font14.fntdata"/><Relationship Id="rId79" Type="http://customschemas.google.com/relationships/presentationmetadata" Target="metadata"/><Relationship Id="rId87" Type="http://schemas.openxmlformats.org/officeDocument/2006/relationships/customXml" Target="../customXml/item4.xml"/><Relationship Id="rId5" Type="http://schemas.openxmlformats.org/officeDocument/2006/relationships/slide" Target="slides/slide2.xml"/><Relationship Id="rId15" Type="http://schemas.openxmlformats.org/officeDocument/2006/relationships/font" Target="fonts/font5.fntdata"/><Relationship Id="rId23" Type="http://schemas.openxmlformats.org/officeDocument/2006/relationships/font" Target="fonts/font13.fntdata"/><Relationship Id="rId82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19" Type="http://schemas.openxmlformats.org/officeDocument/2006/relationships/font" Target="fonts/font9.fntdata"/><Relationship Id="rId81" Type="http://schemas.openxmlformats.org/officeDocument/2006/relationships/viewProps" Target="viewProps.xml"/><Relationship Id="rId86" Type="http://schemas.openxmlformats.org/officeDocument/2006/relationships/customXml" Target="../customXml/item3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font" Target="fonts/font4.fntdata"/><Relationship Id="rId22" Type="http://schemas.openxmlformats.org/officeDocument/2006/relationships/font" Target="fonts/font12.fntdata"/><Relationship Id="rId8" Type="http://schemas.openxmlformats.org/officeDocument/2006/relationships/slide" Target="slides/slide5.xml"/><Relationship Id="rId80" Type="http://schemas.openxmlformats.org/officeDocument/2006/relationships/presProps" Target="presProps.xml"/><Relationship Id="rId85" Type="http://schemas.openxmlformats.org/officeDocument/2006/relationships/customXml" Target="../customXml/item2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3E66B31-4EE1-44C0-9885-0F908BE38EF9}" type="doc">
      <dgm:prSet loTypeId="urn:microsoft.com/office/officeart/2005/8/layout/vList2" loCatId="list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D9A5206A-E466-42BC-87C6-A013ACBFD583}">
      <dgm:prSet custT="1"/>
      <dgm:spPr>
        <a:xfrm>
          <a:off x="0" y="3117"/>
          <a:ext cx="6797675" cy="1116648"/>
        </a:xfrm>
        <a:prstGeom prst="roundRect">
          <a:avLst/>
        </a:prstGeom>
        <a:solidFill>
          <a:srgbClr val="14B1BC">
            <a:hueOff val="0"/>
            <a:satOff val="0"/>
            <a:lumOff val="0"/>
            <a:alphaOff val="0"/>
          </a:srgbClr>
        </a:solidFill>
        <a:ln w="15875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 algn="just"/>
          <a:r>
            <a:rPr lang="en-US" sz="1400" b="1" dirty="0">
              <a:solidFill>
                <a:schemeClr val="tx2">
                  <a:lumMod val="1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1. Developing &amp; Maintaining </a:t>
          </a:r>
          <a:r>
            <a:rPr lang="en-US" sz="1200" b="0" dirty="0">
              <a:solidFill>
                <a:schemeClr val="tx2">
                  <a:lumMod val="1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the </a:t>
          </a:r>
          <a:r>
            <a:rPr lang="en-US" sz="1200" b="0" dirty="0" err="1">
              <a:solidFill>
                <a:schemeClr val="tx2">
                  <a:lumMod val="1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SiG</a:t>
          </a:r>
          <a:r>
            <a:rPr lang="en-US" sz="1200" b="0" dirty="0">
              <a:solidFill>
                <a:schemeClr val="tx2">
                  <a:lumMod val="1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 portal &amp; digital platforms &amp; ecosystem</a:t>
          </a:r>
          <a:endParaRPr lang="el-GR" sz="1200" b="0" dirty="0">
            <a:solidFill>
              <a:schemeClr val="tx2">
                <a:lumMod val="10000"/>
              </a:schemeClr>
            </a:solidFill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gm:t>
    </dgm:pt>
    <dgm:pt modelId="{0C87F5DB-6A80-4785-A8C9-2B87B5E07E35}" type="parTrans" cxnId="{51369C53-3754-4DD6-B40F-C133E2498217}">
      <dgm:prSet/>
      <dgm:spPr/>
      <dgm:t>
        <a:bodyPr/>
        <a:lstStyle/>
        <a:p>
          <a:endParaRPr lang="en-US"/>
        </a:p>
      </dgm:t>
    </dgm:pt>
    <dgm:pt modelId="{4311D4E4-B769-4AA5-A241-9690FA9B529C}" type="sibTrans" cxnId="{51369C53-3754-4DD6-B40F-C133E2498217}">
      <dgm:prSet/>
      <dgm:spPr/>
      <dgm:t>
        <a:bodyPr/>
        <a:lstStyle/>
        <a:p>
          <a:endParaRPr lang="en-US"/>
        </a:p>
      </dgm:t>
    </dgm:pt>
    <dgm:pt modelId="{810E7003-4893-4719-BBCB-58A6B1BC32D5}">
      <dgm:prSet custT="1"/>
      <dgm:spPr>
        <a:xfrm>
          <a:off x="0" y="3393634"/>
          <a:ext cx="6797675" cy="1121403"/>
        </a:xfrm>
        <a:prstGeom prst="roundRect">
          <a:avLst/>
        </a:prstGeom>
        <a:solidFill>
          <a:srgbClr val="14B1BC">
            <a:hueOff val="1116335"/>
            <a:satOff val="-697"/>
            <a:lumOff val="9409"/>
            <a:alphaOff val="0"/>
          </a:srgbClr>
        </a:solidFill>
        <a:ln w="15875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 algn="just"/>
          <a:r>
            <a:rPr lang="en-US" sz="1400" b="1" dirty="0">
              <a:solidFill>
                <a:schemeClr val="tx2">
                  <a:lumMod val="1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4. Supporting &amp; Developing International Strategic Partnerships</a:t>
          </a:r>
          <a:r>
            <a:rPr lang="el-GR" sz="1400" b="1" dirty="0">
              <a:solidFill>
                <a:schemeClr val="tx2">
                  <a:lumMod val="1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:</a:t>
          </a:r>
          <a:endParaRPr lang="en-US" sz="1400" b="1" dirty="0">
            <a:solidFill>
              <a:schemeClr val="tx2">
                <a:lumMod val="10000"/>
              </a:schemeClr>
            </a:solidFill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  <a:p>
          <a:pPr algn="just"/>
          <a:r>
            <a:rPr lang="en-US" sz="1200" b="0" dirty="0">
              <a:solidFill>
                <a:schemeClr val="tx2">
                  <a:lumMod val="1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U.S.-Greece, UK-Greece, China, Italy, Germany, Taiwan, India (+MFA)</a:t>
          </a:r>
          <a:r>
            <a:rPr lang="el-GR" sz="1200" b="0" dirty="0">
              <a:solidFill>
                <a:schemeClr val="tx2">
                  <a:lumMod val="1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   </a:t>
          </a:r>
          <a:endParaRPr lang="en-US" sz="1200" b="1" dirty="0">
            <a:solidFill>
              <a:schemeClr val="tx2">
                <a:lumMod val="10000"/>
              </a:schemeClr>
            </a:solidFill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gm:t>
    </dgm:pt>
    <dgm:pt modelId="{8D80968F-68B0-44FF-942E-24A7238034DC}" type="sibTrans" cxnId="{F432286D-C2E6-4600-BB15-8185298DFAF8}">
      <dgm:prSet/>
      <dgm:spPr/>
      <dgm:t>
        <a:bodyPr/>
        <a:lstStyle/>
        <a:p>
          <a:endParaRPr lang="en-US"/>
        </a:p>
      </dgm:t>
    </dgm:pt>
    <dgm:pt modelId="{A10631DA-FA75-4932-8C0B-8177525214EA}" type="parTrans" cxnId="{F432286D-C2E6-4600-BB15-8185298DFAF8}">
      <dgm:prSet/>
      <dgm:spPr/>
      <dgm:t>
        <a:bodyPr/>
        <a:lstStyle/>
        <a:p>
          <a:endParaRPr lang="en-US"/>
        </a:p>
      </dgm:t>
    </dgm:pt>
    <dgm:pt modelId="{9D5C9F01-B000-4173-BA17-1FCA8A518AEB}">
      <dgm:prSet custT="1"/>
      <dgm:spPr>
        <a:xfrm>
          <a:off x="0" y="2261877"/>
          <a:ext cx="6797675" cy="1121403"/>
        </a:xfrm>
        <a:prstGeom prst="roundRect">
          <a:avLst/>
        </a:prstGeom>
        <a:solidFill>
          <a:srgbClr val="14B1BC">
            <a:hueOff val="744223"/>
            <a:satOff val="-464"/>
            <a:lumOff val="6273"/>
            <a:alphaOff val="0"/>
          </a:srgbClr>
        </a:solidFill>
        <a:ln w="15875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 algn="just"/>
          <a:r>
            <a:rPr lang="en-US" sz="1400" b="1" dirty="0">
              <a:solidFill>
                <a:schemeClr val="tx2">
                  <a:lumMod val="1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3. Promotion Campaigns &amp; Information Events</a:t>
          </a:r>
          <a:r>
            <a:rPr lang="el-GR" sz="1400" b="1" dirty="0">
              <a:solidFill>
                <a:schemeClr val="tx2">
                  <a:lumMod val="1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:</a:t>
          </a:r>
        </a:p>
        <a:p>
          <a:pPr algn="just"/>
          <a:r>
            <a:rPr lang="en-US" sz="1200" b="0" dirty="0">
              <a:solidFill>
                <a:schemeClr val="tx2">
                  <a:lumMod val="1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Country Page on Study Abroad Platforms &amp;  Articles &amp; Virtual &amp; In-person Events (+MFA)</a:t>
          </a:r>
          <a:endParaRPr lang="el-GR" sz="1200" b="0" dirty="0">
            <a:solidFill>
              <a:schemeClr val="tx2">
                <a:lumMod val="10000"/>
              </a:schemeClr>
            </a:solidFill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gm:t>
    </dgm:pt>
    <dgm:pt modelId="{05A8BFF8-A431-46B9-896B-883A2F99295E}" type="sibTrans" cxnId="{04505CDF-FF80-420C-A7CD-6841B564AC73}">
      <dgm:prSet/>
      <dgm:spPr/>
      <dgm:t>
        <a:bodyPr/>
        <a:lstStyle/>
        <a:p>
          <a:endParaRPr lang="en-US"/>
        </a:p>
      </dgm:t>
    </dgm:pt>
    <dgm:pt modelId="{6F6FEAFB-D14B-4A74-BA7D-70FB7056B20E}" type="parTrans" cxnId="{04505CDF-FF80-420C-A7CD-6841B564AC73}">
      <dgm:prSet/>
      <dgm:spPr/>
      <dgm:t>
        <a:bodyPr/>
        <a:lstStyle/>
        <a:p>
          <a:endParaRPr lang="en-US"/>
        </a:p>
      </dgm:t>
    </dgm:pt>
    <dgm:pt modelId="{833C9EB9-82DF-4517-9B52-28F1A655AEE2}">
      <dgm:prSet custT="1"/>
      <dgm:spPr>
        <a:xfrm>
          <a:off x="0" y="1130119"/>
          <a:ext cx="6797675" cy="1121403"/>
        </a:xfrm>
        <a:prstGeom prst="roundRect">
          <a:avLst/>
        </a:prstGeom>
        <a:solidFill>
          <a:srgbClr val="14B1BC">
            <a:hueOff val="372112"/>
            <a:satOff val="-232"/>
            <a:lumOff val="3136"/>
            <a:alphaOff val="0"/>
          </a:srgbClr>
        </a:solidFill>
        <a:ln w="15875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 algn="just"/>
          <a:r>
            <a:rPr lang="en-US" sz="1400" b="1" dirty="0">
              <a:solidFill>
                <a:schemeClr val="tx2">
                  <a:lumMod val="1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2. Global Presence &amp; Promotion - Fairs &amp; Conferences</a:t>
          </a:r>
          <a:endParaRPr lang="el-GR" sz="1400" b="1" dirty="0">
            <a:solidFill>
              <a:schemeClr val="tx2">
                <a:lumMod val="10000"/>
              </a:schemeClr>
            </a:solidFill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  <a:p>
          <a:pPr algn="just"/>
          <a:r>
            <a:rPr lang="en-US" sz="1200" b="0" dirty="0">
              <a:solidFill>
                <a:schemeClr val="tx2">
                  <a:lumMod val="1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NAFSA, EAIE</a:t>
          </a:r>
          <a:r>
            <a:rPr lang="el-GR" sz="1200" b="0" dirty="0">
              <a:solidFill>
                <a:schemeClr val="tx2">
                  <a:lumMod val="1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 &amp; </a:t>
          </a:r>
          <a:r>
            <a:rPr lang="en-US" sz="1200" b="0" dirty="0">
              <a:solidFill>
                <a:schemeClr val="tx2">
                  <a:lumMod val="1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a wide range of conferences &amp; recruitment fairs</a:t>
          </a:r>
          <a:endParaRPr lang="el-GR" sz="1200" b="0" dirty="0">
            <a:solidFill>
              <a:schemeClr val="tx2">
                <a:lumMod val="10000"/>
              </a:schemeClr>
            </a:solidFill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gm:t>
    </dgm:pt>
    <dgm:pt modelId="{7070CAEE-58BC-4555-8EDE-C9EB97EC3E8A}" type="sibTrans" cxnId="{67AB0C8D-8305-463F-93DE-2F0AE60AD265}">
      <dgm:prSet/>
      <dgm:spPr/>
      <dgm:t>
        <a:bodyPr/>
        <a:lstStyle/>
        <a:p>
          <a:endParaRPr lang="en-US"/>
        </a:p>
      </dgm:t>
    </dgm:pt>
    <dgm:pt modelId="{01476FE7-4BD9-45F2-A1C2-EF38F25AC691}" type="parTrans" cxnId="{67AB0C8D-8305-463F-93DE-2F0AE60AD265}">
      <dgm:prSet/>
      <dgm:spPr/>
      <dgm:t>
        <a:bodyPr/>
        <a:lstStyle/>
        <a:p>
          <a:endParaRPr lang="en-US"/>
        </a:p>
      </dgm:t>
    </dgm:pt>
    <dgm:pt modelId="{985FDBB9-0449-421F-B18C-637CEE33A6A8}">
      <dgm:prSet custT="1"/>
      <dgm:spPr>
        <a:xfrm>
          <a:off x="0" y="4525391"/>
          <a:ext cx="6797675" cy="1121403"/>
        </a:xfrm>
        <a:prstGeom prst="roundRect">
          <a:avLst/>
        </a:prstGeom>
        <a:solidFill>
          <a:srgbClr val="14B1BC">
            <a:hueOff val="1488446"/>
            <a:satOff val="-929"/>
            <a:lumOff val="12546"/>
            <a:alphaOff val="0"/>
          </a:srgbClr>
        </a:solidFill>
        <a:ln w="15875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r>
            <a:rPr lang="en-US" sz="1400" b="1" dirty="0">
              <a:solidFill>
                <a:schemeClr val="tx2">
                  <a:lumMod val="10000"/>
                </a:schemeClr>
              </a:solidFill>
              <a:latin typeface="Calibri" panose="020F0502020204030204" pitchFamily="34" charset="0"/>
              <a:ea typeface="+mn-ea"/>
              <a:cs typeface="Calibri" panose="020F0502020204030204" pitchFamily="34" charset="0"/>
            </a:rPr>
            <a:t>5. Capacity Building &amp; Consulting Services  </a:t>
          </a:r>
          <a:endParaRPr lang="el-GR" sz="1400" b="1" dirty="0">
            <a:solidFill>
              <a:schemeClr val="tx2">
                <a:lumMod val="10000"/>
              </a:schemeClr>
            </a:solidFill>
            <a:latin typeface="Calibri" panose="020F0502020204030204" pitchFamily="34" charset="0"/>
            <a:ea typeface="+mn-ea"/>
            <a:cs typeface="Calibri" panose="020F0502020204030204" pitchFamily="34" charset="0"/>
          </a:endParaRPr>
        </a:p>
        <a:p>
          <a:r>
            <a:rPr lang="en-US" sz="1200" b="0" dirty="0">
              <a:solidFill>
                <a:schemeClr val="tx2">
                  <a:lumMod val="10000"/>
                </a:schemeClr>
              </a:solidFill>
              <a:latin typeface="Calibri" panose="020F0502020204030204" pitchFamily="34" charset="0"/>
              <a:ea typeface="+mn-ea"/>
              <a:cs typeface="Calibri" panose="020F0502020204030204" pitchFamily="34" charset="0"/>
            </a:rPr>
            <a:t>Online library &amp; webinars &amp; workshops</a:t>
          </a:r>
          <a:endParaRPr lang="el-GR" sz="1200" b="0" dirty="0">
            <a:solidFill>
              <a:schemeClr val="tx2">
                <a:lumMod val="10000"/>
              </a:schemeClr>
            </a:solidFill>
            <a:latin typeface="Calibri" panose="020F0502020204030204" pitchFamily="34" charset="0"/>
            <a:ea typeface="+mn-ea"/>
            <a:cs typeface="Calibri" panose="020F0502020204030204" pitchFamily="34" charset="0"/>
          </a:endParaRPr>
        </a:p>
      </dgm:t>
    </dgm:pt>
    <dgm:pt modelId="{9843A73F-CF42-403F-A013-81B9E0BA8FC0}" type="parTrans" cxnId="{68C99CC1-1B07-47CD-83E6-F4D756D46B0B}">
      <dgm:prSet/>
      <dgm:spPr/>
      <dgm:t>
        <a:bodyPr/>
        <a:lstStyle/>
        <a:p>
          <a:endParaRPr lang="el-GR"/>
        </a:p>
      </dgm:t>
    </dgm:pt>
    <dgm:pt modelId="{3BFF181D-184C-4908-82B0-E89D8CEF903D}" type="sibTrans" cxnId="{68C99CC1-1B07-47CD-83E6-F4D756D46B0B}">
      <dgm:prSet/>
      <dgm:spPr/>
      <dgm:t>
        <a:bodyPr/>
        <a:lstStyle/>
        <a:p>
          <a:endParaRPr lang="el-GR"/>
        </a:p>
      </dgm:t>
    </dgm:pt>
    <dgm:pt modelId="{DC3BBF89-07DB-4044-A5C3-1B5A259F9CC5}">
      <dgm:prSet custT="1"/>
      <dgm:spPr>
        <a:xfrm>
          <a:off x="0" y="4525391"/>
          <a:ext cx="6797675" cy="1121403"/>
        </a:xfrm>
        <a:solidFill>
          <a:srgbClr val="14B1BC">
            <a:hueOff val="1488446"/>
            <a:satOff val="-929"/>
            <a:lumOff val="12546"/>
            <a:alphaOff val="0"/>
          </a:srgbClr>
        </a:solidFill>
        <a:ln w="15875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r>
            <a:rPr lang="en-US" sz="1400" b="1" dirty="0">
              <a:solidFill>
                <a:schemeClr val="tx2">
                  <a:lumMod val="1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6. Design &amp; Implementation of Short-term Programs  </a:t>
          </a:r>
          <a:endParaRPr lang="el-GR" sz="1400" b="1" dirty="0">
            <a:solidFill>
              <a:schemeClr val="tx2">
                <a:lumMod val="10000"/>
              </a:schemeClr>
            </a:solidFill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gm:t>
    </dgm:pt>
    <dgm:pt modelId="{0438C055-63DF-4F62-A4EC-76DE8F713084}" type="parTrans" cxnId="{D46EE6AE-B24B-4C25-BAD1-E9E236B46976}">
      <dgm:prSet/>
      <dgm:spPr/>
      <dgm:t>
        <a:bodyPr/>
        <a:lstStyle/>
        <a:p>
          <a:endParaRPr lang="el-GR"/>
        </a:p>
      </dgm:t>
    </dgm:pt>
    <dgm:pt modelId="{82D1EF9C-A5A7-4CC1-BAE1-026551C643C7}" type="sibTrans" cxnId="{D46EE6AE-B24B-4C25-BAD1-E9E236B46976}">
      <dgm:prSet/>
      <dgm:spPr/>
      <dgm:t>
        <a:bodyPr/>
        <a:lstStyle/>
        <a:p>
          <a:endParaRPr lang="el-GR"/>
        </a:p>
      </dgm:t>
    </dgm:pt>
    <dgm:pt modelId="{44ED5904-90B8-9F45-8027-8DCD7CEE4802}" type="pres">
      <dgm:prSet presAssocID="{03E66B31-4EE1-44C0-9885-0F908BE38EF9}" presName="linear" presStyleCnt="0">
        <dgm:presLayoutVars>
          <dgm:animLvl val="lvl"/>
          <dgm:resizeHandles val="exact"/>
        </dgm:presLayoutVars>
      </dgm:prSet>
      <dgm:spPr/>
    </dgm:pt>
    <dgm:pt modelId="{8CD7A714-A5CB-7B46-B7A5-9DFE1A7660C3}" type="pres">
      <dgm:prSet presAssocID="{D9A5206A-E466-42BC-87C6-A013ACBFD583}" presName="parentText" presStyleLbl="node1" presStyleIdx="0" presStyleCnt="6" custScaleX="99548" custScaleY="60808" custLinFactNeighborX="226" custLinFactNeighborY="-2146">
        <dgm:presLayoutVars>
          <dgm:chMax val="0"/>
          <dgm:bulletEnabled val="1"/>
        </dgm:presLayoutVars>
      </dgm:prSet>
      <dgm:spPr/>
    </dgm:pt>
    <dgm:pt modelId="{16AFBA5C-DC15-774E-8759-309B864ED6DD}" type="pres">
      <dgm:prSet presAssocID="{4311D4E4-B769-4AA5-A241-9690FA9B529C}" presName="spacer" presStyleCnt="0"/>
      <dgm:spPr/>
    </dgm:pt>
    <dgm:pt modelId="{FB9933D7-F296-9D44-989D-4205F64A32B4}" type="pres">
      <dgm:prSet presAssocID="{833C9EB9-82DF-4517-9B52-28F1A655AEE2}" presName="parentText" presStyleLbl="node1" presStyleIdx="1" presStyleCnt="6" custScaleY="64008" custLinFactNeighborY="-23716">
        <dgm:presLayoutVars>
          <dgm:chMax val="0"/>
          <dgm:bulletEnabled val="1"/>
        </dgm:presLayoutVars>
      </dgm:prSet>
      <dgm:spPr/>
    </dgm:pt>
    <dgm:pt modelId="{6807CB0D-2A73-6540-9637-A15856C0725A}" type="pres">
      <dgm:prSet presAssocID="{7070CAEE-58BC-4555-8EDE-C9EB97EC3E8A}" presName="spacer" presStyleCnt="0"/>
      <dgm:spPr/>
    </dgm:pt>
    <dgm:pt modelId="{A5165539-2F5B-4345-AC09-897CABAF3B40}" type="pres">
      <dgm:prSet presAssocID="{9D5C9F01-B000-4173-BA17-1FCA8A518AEB}" presName="parentText" presStyleLbl="node1" presStyleIdx="2" presStyleCnt="6" custScaleY="69272" custLinFactNeighborX="-91" custLinFactNeighborY="-62065">
        <dgm:presLayoutVars>
          <dgm:chMax val="0"/>
          <dgm:bulletEnabled val="1"/>
        </dgm:presLayoutVars>
      </dgm:prSet>
      <dgm:spPr/>
    </dgm:pt>
    <dgm:pt modelId="{63FF1280-44CC-B446-AEA1-9E2A39D34D36}" type="pres">
      <dgm:prSet presAssocID="{05A8BFF8-A431-46B9-896B-883A2F99295E}" presName="spacer" presStyleCnt="0"/>
      <dgm:spPr/>
    </dgm:pt>
    <dgm:pt modelId="{D79A4646-0924-5C49-952D-5956C4C1AA47}" type="pres">
      <dgm:prSet presAssocID="{810E7003-4893-4719-BBCB-58A6B1BC32D5}" presName="parentText" presStyleLbl="node1" presStyleIdx="3" presStyleCnt="6" custScaleY="65512" custLinFactY="-213" custLinFactNeighborX="91" custLinFactNeighborY="-100000">
        <dgm:presLayoutVars>
          <dgm:chMax val="0"/>
          <dgm:bulletEnabled val="1"/>
        </dgm:presLayoutVars>
      </dgm:prSet>
      <dgm:spPr/>
    </dgm:pt>
    <dgm:pt modelId="{51588E21-3CEA-4FA7-B309-D902B73027C9}" type="pres">
      <dgm:prSet presAssocID="{8D80968F-68B0-44FF-942E-24A7238034DC}" presName="spacer" presStyleCnt="0"/>
      <dgm:spPr/>
    </dgm:pt>
    <dgm:pt modelId="{1A71ECCE-847B-4F26-84D9-C88696DEC94C}" type="pres">
      <dgm:prSet presAssocID="{985FDBB9-0449-421F-B18C-637CEE33A6A8}" presName="parentText" presStyleLbl="node1" presStyleIdx="4" presStyleCnt="6" custScaleY="62934" custLinFactY="-7939" custLinFactNeighborX="91" custLinFactNeighborY="-100000">
        <dgm:presLayoutVars>
          <dgm:chMax val="0"/>
          <dgm:bulletEnabled val="1"/>
        </dgm:presLayoutVars>
      </dgm:prSet>
      <dgm:spPr/>
    </dgm:pt>
    <dgm:pt modelId="{459E5BFF-D067-4C08-9794-D5AA4B9F2F0E}" type="pres">
      <dgm:prSet presAssocID="{3BFF181D-184C-4908-82B0-E89D8CEF903D}" presName="spacer" presStyleCnt="0"/>
      <dgm:spPr/>
    </dgm:pt>
    <dgm:pt modelId="{DF8CD4D5-7463-4791-B538-310CDE543F20}" type="pres">
      <dgm:prSet presAssocID="{DC3BBF89-07DB-4044-A5C3-1B5A259F9CC5}" presName="parentText" presStyleLbl="node1" presStyleIdx="5" presStyleCnt="6" custScaleY="56935" custLinFactY="-17011" custLinFactNeighborY="-100000">
        <dgm:presLayoutVars>
          <dgm:chMax val="0"/>
          <dgm:bulletEnabled val="1"/>
        </dgm:presLayoutVars>
      </dgm:prSet>
      <dgm:spPr>
        <a:prstGeom prst="roundRect">
          <a:avLst/>
        </a:prstGeom>
      </dgm:spPr>
    </dgm:pt>
  </dgm:ptLst>
  <dgm:cxnLst>
    <dgm:cxn modelId="{C4ED821E-0D67-4B0F-905B-86636883C424}" type="presOf" srcId="{9D5C9F01-B000-4173-BA17-1FCA8A518AEB}" destId="{A5165539-2F5B-4345-AC09-897CABAF3B40}" srcOrd="0" destOrd="0" presId="urn:microsoft.com/office/officeart/2005/8/layout/vList2"/>
    <dgm:cxn modelId="{00F8CC49-007B-49A2-BDD8-4DB161E3B546}" type="presOf" srcId="{03E66B31-4EE1-44C0-9885-0F908BE38EF9}" destId="{44ED5904-90B8-9F45-8027-8DCD7CEE4802}" srcOrd="0" destOrd="0" presId="urn:microsoft.com/office/officeart/2005/8/layout/vList2"/>
    <dgm:cxn modelId="{C0DCE269-06D5-4657-BE50-6959E1A8C010}" type="presOf" srcId="{810E7003-4893-4719-BBCB-58A6B1BC32D5}" destId="{D79A4646-0924-5C49-952D-5956C4C1AA47}" srcOrd="0" destOrd="0" presId="urn:microsoft.com/office/officeart/2005/8/layout/vList2"/>
    <dgm:cxn modelId="{F432286D-C2E6-4600-BB15-8185298DFAF8}" srcId="{03E66B31-4EE1-44C0-9885-0F908BE38EF9}" destId="{810E7003-4893-4719-BBCB-58A6B1BC32D5}" srcOrd="3" destOrd="0" parTransId="{A10631DA-FA75-4932-8C0B-8177525214EA}" sibTransId="{8D80968F-68B0-44FF-942E-24A7238034DC}"/>
    <dgm:cxn modelId="{51369C53-3754-4DD6-B40F-C133E2498217}" srcId="{03E66B31-4EE1-44C0-9885-0F908BE38EF9}" destId="{D9A5206A-E466-42BC-87C6-A013ACBFD583}" srcOrd="0" destOrd="0" parTransId="{0C87F5DB-6A80-4785-A8C9-2B87B5E07E35}" sibTransId="{4311D4E4-B769-4AA5-A241-9690FA9B529C}"/>
    <dgm:cxn modelId="{67AB0C8D-8305-463F-93DE-2F0AE60AD265}" srcId="{03E66B31-4EE1-44C0-9885-0F908BE38EF9}" destId="{833C9EB9-82DF-4517-9B52-28F1A655AEE2}" srcOrd="1" destOrd="0" parTransId="{01476FE7-4BD9-45F2-A1C2-EF38F25AC691}" sibTransId="{7070CAEE-58BC-4555-8EDE-C9EB97EC3E8A}"/>
    <dgm:cxn modelId="{D46EE6AE-B24B-4C25-BAD1-E9E236B46976}" srcId="{03E66B31-4EE1-44C0-9885-0F908BE38EF9}" destId="{DC3BBF89-07DB-4044-A5C3-1B5A259F9CC5}" srcOrd="5" destOrd="0" parTransId="{0438C055-63DF-4F62-A4EC-76DE8F713084}" sibTransId="{82D1EF9C-A5A7-4CC1-BAE1-026551C643C7}"/>
    <dgm:cxn modelId="{19F009B0-B0AA-410C-96F9-7CCAC09A628D}" type="presOf" srcId="{DC3BBF89-07DB-4044-A5C3-1B5A259F9CC5}" destId="{DF8CD4D5-7463-4791-B538-310CDE543F20}" srcOrd="0" destOrd="0" presId="urn:microsoft.com/office/officeart/2005/8/layout/vList2"/>
    <dgm:cxn modelId="{68C99CC1-1B07-47CD-83E6-F4D756D46B0B}" srcId="{03E66B31-4EE1-44C0-9885-0F908BE38EF9}" destId="{985FDBB9-0449-421F-B18C-637CEE33A6A8}" srcOrd="4" destOrd="0" parTransId="{9843A73F-CF42-403F-A013-81B9E0BA8FC0}" sibTransId="{3BFF181D-184C-4908-82B0-E89D8CEF903D}"/>
    <dgm:cxn modelId="{D98B8AC2-29C0-4505-A93B-E175994AE9DC}" type="presOf" srcId="{985FDBB9-0449-421F-B18C-637CEE33A6A8}" destId="{1A71ECCE-847B-4F26-84D9-C88696DEC94C}" srcOrd="0" destOrd="0" presId="urn:microsoft.com/office/officeart/2005/8/layout/vList2"/>
    <dgm:cxn modelId="{5DD685CB-4FE9-4352-A139-947068CED6C5}" type="presOf" srcId="{D9A5206A-E466-42BC-87C6-A013ACBFD583}" destId="{8CD7A714-A5CB-7B46-B7A5-9DFE1A7660C3}" srcOrd="0" destOrd="0" presId="urn:microsoft.com/office/officeart/2005/8/layout/vList2"/>
    <dgm:cxn modelId="{493EA7D6-964A-4495-8577-192C858D5F5C}" type="presOf" srcId="{833C9EB9-82DF-4517-9B52-28F1A655AEE2}" destId="{FB9933D7-F296-9D44-989D-4205F64A32B4}" srcOrd="0" destOrd="0" presId="urn:microsoft.com/office/officeart/2005/8/layout/vList2"/>
    <dgm:cxn modelId="{04505CDF-FF80-420C-A7CD-6841B564AC73}" srcId="{03E66B31-4EE1-44C0-9885-0F908BE38EF9}" destId="{9D5C9F01-B000-4173-BA17-1FCA8A518AEB}" srcOrd="2" destOrd="0" parTransId="{6F6FEAFB-D14B-4A74-BA7D-70FB7056B20E}" sibTransId="{05A8BFF8-A431-46B9-896B-883A2F99295E}"/>
    <dgm:cxn modelId="{485485D1-DE1C-449E-BA63-C182036A7932}" type="presParOf" srcId="{44ED5904-90B8-9F45-8027-8DCD7CEE4802}" destId="{8CD7A714-A5CB-7B46-B7A5-9DFE1A7660C3}" srcOrd="0" destOrd="0" presId="urn:microsoft.com/office/officeart/2005/8/layout/vList2"/>
    <dgm:cxn modelId="{9B3348EA-E972-4C2A-81EE-CE32FF410B22}" type="presParOf" srcId="{44ED5904-90B8-9F45-8027-8DCD7CEE4802}" destId="{16AFBA5C-DC15-774E-8759-309B864ED6DD}" srcOrd="1" destOrd="0" presId="urn:microsoft.com/office/officeart/2005/8/layout/vList2"/>
    <dgm:cxn modelId="{AEC1515F-CE02-41FF-A812-1CE08ECEC04D}" type="presParOf" srcId="{44ED5904-90B8-9F45-8027-8DCD7CEE4802}" destId="{FB9933D7-F296-9D44-989D-4205F64A32B4}" srcOrd="2" destOrd="0" presId="urn:microsoft.com/office/officeart/2005/8/layout/vList2"/>
    <dgm:cxn modelId="{DD639577-16FC-4A2A-9B01-1247EDB96DD6}" type="presParOf" srcId="{44ED5904-90B8-9F45-8027-8DCD7CEE4802}" destId="{6807CB0D-2A73-6540-9637-A15856C0725A}" srcOrd="3" destOrd="0" presId="urn:microsoft.com/office/officeart/2005/8/layout/vList2"/>
    <dgm:cxn modelId="{0278CE60-AA7C-4C87-A263-4FFBAE086019}" type="presParOf" srcId="{44ED5904-90B8-9F45-8027-8DCD7CEE4802}" destId="{A5165539-2F5B-4345-AC09-897CABAF3B40}" srcOrd="4" destOrd="0" presId="urn:microsoft.com/office/officeart/2005/8/layout/vList2"/>
    <dgm:cxn modelId="{7669DCDF-756F-417F-B3FC-704D38E3A17E}" type="presParOf" srcId="{44ED5904-90B8-9F45-8027-8DCD7CEE4802}" destId="{63FF1280-44CC-B446-AEA1-9E2A39D34D36}" srcOrd="5" destOrd="0" presId="urn:microsoft.com/office/officeart/2005/8/layout/vList2"/>
    <dgm:cxn modelId="{EB82B212-A0E7-437F-AB32-DE381E652CCC}" type="presParOf" srcId="{44ED5904-90B8-9F45-8027-8DCD7CEE4802}" destId="{D79A4646-0924-5C49-952D-5956C4C1AA47}" srcOrd="6" destOrd="0" presId="urn:microsoft.com/office/officeart/2005/8/layout/vList2"/>
    <dgm:cxn modelId="{CA935179-3210-4610-96E5-CD1ACC824B27}" type="presParOf" srcId="{44ED5904-90B8-9F45-8027-8DCD7CEE4802}" destId="{51588E21-3CEA-4FA7-B309-D902B73027C9}" srcOrd="7" destOrd="0" presId="urn:microsoft.com/office/officeart/2005/8/layout/vList2"/>
    <dgm:cxn modelId="{64253C7B-33C5-49A8-B9EA-3178901537BE}" type="presParOf" srcId="{44ED5904-90B8-9F45-8027-8DCD7CEE4802}" destId="{1A71ECCE-847B-4F26-84D9-C88696DEC94C}" srcOrd="8" destOrd="0" presId="urn:microsoft.com/office/officeart/2005/8/layout/vList2"/>
    <dgm:cxn modelId="{675644CE-9043-4E2A-9717-19E9857EFE5F}" type="presParOf" srcId="{44ED5904-90B8-9F45-8027-8DCD7CEE4802}" destId="{459E5BFF-D067-4C08-9794-D5AA4B9F2F0E}" srcOrd="9" destOrd="0" presId="urn:microsoft.com/office/officeart/2005/8/layout/vList2"/>
    <dgm:cxn modelId="{C2405A87-5E45-4A29-90CF-E1C7699F28DB}" type="presParOf" srcId="{44ED5904-90B8-9F45-8027-8DCD7CEE4802}" destId="{DF8CD4D5-7463-4791-B538-310CDE543F20}" srcOrd="1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D7A714-A5CB-7B46-B7A5-9DFE1A7660C3}">
      <dsp:nvSpPr>
        <dsp:cNvPr id="0" name=""/>
        <dsp:cNvSpPr/>
      </dsp:nvSpPr>
      <dsp:spPr>
        <a:xfrm>
          <a:off x="30998" y="0"/>
          <a:ext cx="6827001" cy="580546"/>
        </a:xfrm>
        <a:prstGeom prst="roundRect">
          <a:avLst/>
        </a:prstGeom>
        <a:solidFill>
          <a:srgbClr val="14B1BC">
            <a:hueOff val="0"/>
            <a:satOff val="0"/>
            <a:lumOff val="0"/>
            <a:alphaOff val="0"/>
          </a:srgbClr>
        </a:solidFill>
        <a:ln w="15875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just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 dirty="0">
              <a:solidFill>
                <a:schemeClr val="tx2">
                  <a:lumMod val="1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1. Developing &amp; Maintaining </a:t>
          </a:r>
          <a:r>
            <a:rPr lang="en-US" sz="1200" b="0" kern="1200" dirty="0">
              <a:solidFill>
                <a:schemeClr val="tx2">
                  <a:lumMod val="1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the </a:t>
          </a:r>
          <a:r>
            <a:rPr lang="en-US" sz="1200" b="0" kern="1200" dirty="0" err="1">
              <a:solidFill>
                <a:schemeClr val="tx2">
                  <a:lumMod val="1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SiG</a:t>
          </a:r>
          <a:r>
            <a:rPr lang="en-US" sz="1200" b="0" kern="1200" dirty="0">
              <a:solidFill>
                <a:schemeClr val="tx2">
                  <a:lumMod val="1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 portal &amp; digital platforms &amp; ecosystem</a:t>
          </a:r>
          <a:endParaRPr lang="el-GR" sz="1200" b="0" kern="1200" dirty="0">
            <a:solidFill>
              <a:schemeClr val="tx2">
                <a:lumMod val="10000"/>
              </a:schemeClr>
            </a:solidFill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sp:txBody>
      <dsp:txXfrm>
        <a:off x="59338" y="28340"/>
        <a:ext cx="6770321" cy="523866"/>
      </dsp:txXfrm>
    </dsp:sp>
    <dsp:sp modelId="{FB9933D7-F296-9D44-989D-4205F64A32B4}">
      <dsp:nvSpPr>
        <dsp:cNvPr id="0" name=""/>
        <dsp:cNvSpPr/>
      </dsp:nvSpPr>
      <dsp:spPr>
        <a:xfrm>
          <a:off x="0" y="695743"/>
          <a:ext cx="6858000" cy="611097"/>
        </a:xfrm>
        <a:prstGeom prst="roundRect">
          <a:avLst/>
        </a:prstGeom>
        <a:solidFill>
          <a:srgbClr val="14B1BC">
            <a:hueOff val="372112"/>
            <a:satOff val="-232"/>
            <a:lumOff val="3136"/>
            <a:alphaOff val="0"/>
          </a:srgbClr>
        </a:solidFill>
        <a:ln w="15875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just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 dirty="0">
              <a:solidFill>
                <a:schemeClr val="tx2">
                  <a:lumMod val="1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2. Global Presence &amp; Promotion - Fairs &amp; Conferences</a:t>
          </a:r>
          <a:endParaRPr lang="el-GR" sz="1400" b="1" kern="1200" dirty="0">
            <a:solidFill>
              <a:schemeClr val="tx2">
                <a:lumMod val="10000"/>
              </a:schemeClr>
            </a:solidFill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  <a:p>
          <a:pPr marL="0" lvl="0" indent="0" algn="just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b="0" kern="1200" dirty="0">
              <a:solidFill>
                <a:schemeClr val="tx2">
                  <a:lumMod val="1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NAFSA, EAIE</a:t>
          </a:r>
          <a:r>
            <a:rPr lang="el-GR" sz="1200" b="0" kern="1200" dirty="0">
              <a:solidFill>
                <a:schemeClr val="tx2">
                  <a:lumMod val="1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 &amp; </a:t>
          </a:r>
          <a:r>
            <a:rPr lang="en-US" sz="1200" b="0" kern="1200" dirty="0">
              <a:solidFill>
                <a:schemeClr val="tx2">
                  <a:lumMod val="1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a wide range of conferences &amp; recruitment fairs</a:t>
          </a:r>
          <a:endParaRPr lang="el-GR" sz="1200" b="0" kern="1200" dirty="0">
            <a:solidFill>
              <a:schemeClr val="tx2">
                <a:lumMod val="10000"/>
              </a:schemeClr>
            </a:solidFill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sp:txBody>
      <dsp:txXfrm>
        <a:off x="29831" y="725574"/>
        <a:ext cx="6798338" cy="551435"/>
      </dsp:txXfrm>
    </dsp:sp>
    <dsp:sp modelId="{A5165539-2F5B-4345-AC09-897CABAF3B40}">
      <dsp:nvSpPr>
        <dsp:cNvPr id="0" name=""/>
        <dsp:cNvSpPr/>
      </dsp:nvSpPr>
      <dsp:spPr>
        <a:xfrm>
          <a:off x="0" y="1397394"/>
          <a:ext cx="6858000" cy="661353"/>
        </a:xfrm>
        <a:prstGeom prst="roundRect">
          <a:avLst/>
        </a:prstGeom>
        <a:solidFill>
          <a:srgbClr val="14B1BC">
            <a:hueOff val="744223"/>
            <a:satOff val="-464"/>
            <a:lumOff val="6273"/>
            <a:alphaOff val="0"/>
          </a:srgbClr>
        </a:solidFill>
        <a:ln w="15875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just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 dirty="0">
              <a:solidFill>
                <a:schemeClr val="tx2">
                  <a:lumMod val="1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3. Promotion Campaigns &amp; Information Events</a:t>
          </a:r>
          <a:r>
            <a:rPr lang="el-GR" sz="1400" b="1" kern="1200" dirty="0">
              <a:solidFill>
                <a:schemeClr val="tx2">
                  <a:lumMod val="1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:</a:t>
          </a:r>
        </a:p>
        <a:p>
          <a:pPr marL="0" lvl="0" indent="0" algn="just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b="0" kern="1200" dirty="0">
              <a:solidFill>
                <a:schemeClr val="tx2">
                  <a:lumMod val="1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Country Page on Study Abroad Platforms &amp;  Articles &amp; Virtual &amp; In-person Events (+MFA)</a:t>
          </a:r>
          <a:endParaRPr lang="el-GR" sz="1200" b="0" kern="1200" dirty="0">
            <a:solidFill>
              <a:schemeClr val="tx2">
                <a:lumMod val="10000"/>
              </a:schemeClr>
            </a:solidFill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sp:txBody>
      <dsp:txXfrm>
        <a:off x="32285" y="1429679"/>
        <a:ext cx="6793430" cy="596783"/>
      </dsp:txXfrm>
    </dsp:sp>
    <dsp:sp modelId="{D79A4646-0924-5C49-952D-5956C4C1AA47}">
      <dsp:nvSpPr>
        <dsp:cNvPr id="0" name=""/>
        <dsp:cNvSpPr/>
      </dsp:nvSpPr>
      <dsp:spPr>
        <a:xfrm>
          <a:off x="0" y="2147875"/>
          <a:ext cx="6858000" cy="625456"/>
        </a:xfrm>
        <a:prstGeom prst="roundRect">
          <a:avLst/>
        </a:prstGeom>
        <a:solidFill>
          <a:srgbClr val="14B1BC">
            <a:hueOff val="1116335"/>
            <a:satOff val="-697"/>
            <a:lumOff val="9409"/>
            <a:alphaOff val="0"/>
          </a:srgbClr>
        </a:solidFill>
        <a:ln w="15875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just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 dirty="0">
              <a:solidFill>
                <a:schemeClr val="tx2">
                  <a:lumMod val="1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4. Supporting &amp; Developing International Strategic Partnerships</a:t>
          </a:r>
          <a:r>
            <a:rPr lang="el-GR" sz="1400" b="1" kern="1200" dirty="0">
              <a:solidFill>
                <a:schemeClr val="tx2">
                  <a:lumMod val="1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:</a:t>
          </a:r>
          <a:endParaRPr lang="en-US" sz="1400" b="1" kern="1200" dirty="0">
            <a:solidFill>
              <a:schemeClr val="tx2">
                <a:lumMod val="10000"/>
              </a:schemeClr>
            </a:solidFill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  <a:p>
          <a:pPr marL="0" lvl="0" indent="0" algn="just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b="0" kern="1200" dirty="0">
              <a:solidFill>
                <a:schemeClr val="tx2">
                  <a:lumMod val="1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U.S.-Greece, UK-Greece, China, Italy, Germany, Taiwan, India (+MFA)</a:t>
          </a:r>
          <a:r>
            <a:rPr lang="el-GR" sz="1200" b="0" kern="1200" dirty="0">
              <a:solidFill>
                <a:schemeClr val="tx2">
                  <a:lumMod val="1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   </a:t>
          </a:r>
          <a:endParaRPr lang="en-US" sz="1200" b="1" kern="1200" dirty="0">
            <a:solidFill>
              <a:schemeClr val="tx2">
                <a:lumMod val="10000"/>
              </a:schemeClr>
            </a:solidFill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sp:txBody>
      <dsp:txXfrm>
        <a:off x="30532" y="2178407"/>
        <a:ext cx="6796936" cy="564392"/>
      </dsp:txXfrm>
    </dsp:sp>
    <dsp:sp modelId="{1A71ECCE-847B-4F26-84D9-C88696DEC94C}">
      <dsp:nvSpPr>
        <dsp:cNvPr id="0" name=""/>
        <dsp:cNvSpPr/>
      </dsp:nvSpPr>
      <dsp:spPr>
        <a:xfrm>
          <a:off x="0" y="2846449"/>
          <a:ext cx="6858000" cy="600843"/>
        </a:xfrm>
        <a:prstGeom prst="roundRect">
          <a:avLst/>
        </a:prstGeom>
        <a:solidFill>
          <a:srgbClr val="14B1BC">
            <a:hueOff val="1488446"/>
            <a:satOff val="-929"/>
            <a:lumOff val="12546"/>
            <a:alphaOff val="0"/>
          </a:srgbClr>
        </a:solidFill>
        <a:ln w="15875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 dirty="0">
              <a:solidFill>
                <a:schemeClr val="tx2">
                  <a:lumMod val="10000"/>
                </a:schemeClr>
              </a:solidFill>
              <a:latin typeface="Calibri" panose="020F0502020204030204" pitchFamily="34" charset="0"/>
              <a:ea typeface="+mn-ea"/>
              <a:cs typeface="Calibri" panose="020F0502020204030204" pitchFamily="34" charset="0"/>
            </a:rPr>
            <a:t>5. Capacity Building &amp; Consulting Services  </a:t>
          </a:r>
          <a:endParaRPr lang="el-GR" sz="1400" b="1" kern="1200" dirty="0">
            <a:solidFill>
              <a:schemeClr val="tx2">
                <a:lumMod val="10000"/>
              </a:schemeClr>
            </a:solidFill>
            <a:latin typeface="Calibri" panose="020F0502020204030204" pitchFamily="34" charset="0"/>
            <a:ea typeface="+mn-ea"/>
            <a:cs typeface="Calibri" panose="020F0502020204030204" pitchFamily="34" charset="0"/>
          </a:endParaRPr>
        </a:p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b="0" kern="1200" dirty="0">
              <a:solidFill>
                <a:schemeClr val="tx2">
                  <a:lumMod val="10000"/>
                </a:schemeClr>
              </a:solidFill>
              <a:latin typeface="Calibri" panose="020F0502020204030204" pitchFamily="34" charset="0"/>
              <a:ea typeface="+mn-ea"/>
              <a:cs typeface="Calibri" panose="020F0502020204030204" pitchFamily="34" charset="0"/>
            </a:rPr>
            <a:t>Online library &amp; webinars &amp; workshops</a:t>
          </a:r>
          <a:endParaRPr lang="el-GR" sz="1200" b="0" kern="1200" dirty="0">
            <a:solidFill>
              <a:schemeClr val="tx2">
                <a:lumMod val="10000"/>
              </a:schemeClr>
            </a:solidFill>
            <a:latin typeface="Calibri" panose="020F0502020204030204" pitchFamily="34" charset="0"/>
            <a:ea typeface="+mn-ea"/>
            <a:cs typeface="Calibri" panose="020F0502020204030204" pitchFamily="34" charset="0"/>
          </a:endParaRPr>
        </a:p>
      </dsp:txBody>
      <dsp:txXfrm>
        <a:off x="29331" y="2875780"/>
        <a:ext cx="6799338" cy="542181"/>
      </dsp:txXfrm>
    </dsp:sp>
    <dsp:sp modelId="{DF8CD4D5-7463-4791-B538-310CDE543F20}">
      <dsp:nvSpPr>
        <dsp:cNvPr id="0" name=""/>
        <dsp:cNvSpPr/>
      </dsp:nvSpPr>
      <dsp:spPr>
        <a:xfrm>
          <a:off x="0" y="3507560"/>
          <a:ext cx="6858000" cy="543569"/>
        </a:xfrm>
        <a:prstGeom prst="roundRect">
          <a:avLst/>
        </a:prstGeom>
        <a:solidFill>
          <a:srgbClr val="14B1BC">
            <a:hueOff val="1488446"/>
            <a:satOff val="-929"/>
            <a:lumOff val="12546"/>
            <a:alphaOff val="0"/>
          </a:srgbClr>
        </a:solidFill>
        <a:ln w="15875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 dirty="0">
              <a:solidFill>
                <a:schemeClr val="tx2">
                  <a:lumMod val="1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6. Design &amp; Implementation of Short-term Programs  </a:t>
          </a:r>
          <a:endParaRPr lang="el-GR" sz="1400" b="1" kern="1200" dirty="0">
            <a:solidFill>
              <a:schemeClr val="tx2">
                <a:lumMod val="10000"/>
              </a:schemeClr>
            </a:solidFill>
            <a:latin typeface="Calibri" panose="020F0502020204030204" pitchFamily="34" charset="0"/>
            <a:ea typeface="Calibri" panose="020F0502020204030204" pitchFamily="34" charset="0"/>
            <a:cs typeface="Calibri" panose="020F0502020204030204" pitchFamily="34" charset="0"/>
          </a:endParaRPr>
        </a:p>
      </dsp:txBody>
      <dsp:txXfrm>
        <a:off x="26535" y="3534095"/>
        <a:ext cx="6804930" cy="49049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175" y="685800"/>
            <a:ext cx="6096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78577954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6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9" name="Google Shape;89;p6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3970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0999380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">
          <a:extLst>
            <a:ext uri="{FF2B5EF4-FFF2-40B4-BE49-F238E27FC236}">
              <a16:creationId xmlns:a16="http://schemas.microsoft.com/office/drawing/2014/main" id="{04FA3576-3C43-4A27-4D0A-30BEAA2792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66:notes">
            <a:extLst>
              <a:ext uri="{FF2B5EF4-FFF2-40B4-BE49-F238E27FC236}">
                <a16:creationId xmlns:a16="http://schemas.microsoft.com/office/drawing/2014/main" id="{4548C750-6A52-B36F-CABD-23484C8BFB04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9" name="Google Shape;89;p66:notes">
            <a:extLst>
              <a:ext uri="{FF2B5EF4-FFF2-40B4-BE49-F238E27FC236}">
                <a16:creationId xmlns:a16="http://schemas.microsoft.com/office/drawing/2014/main" id="{10ACABB0-B626-0843-EBF0-5564F270ADFA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3970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72236466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Google Shape;222;p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23" name="Google Shape;223;p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5591023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6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9" name="Google Shape;89;p6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3970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124064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type="tx">
  <p:cSld name="TITLE_AND_BODY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13;p61"/>
          <p:cNvSpPr/>
          <p:nvPr/>
        </p:nvSpPr>
        <p:spPr>
          <a:xfrm flipH="1">
            <a:off x="8686800" y="4674850"/>
            <a:ext cx="468600" cy="468600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" name="Google Shape;14;p61"/>
          <p:cNvSpPr/>
          <p:nvPr/>
        </p:nvSpPr>
        <p:spPr>
          <a:xfrm rot="5400000">
            <a:off x="-100350" y="724485"/>
            <a:ext cx="468600" cy="267900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" name="Google Shape;15;p61"/>
          <p:cNvSpPr txBox="1">
            <a:spLocks noGrp="1"/>
          </p:cNvSpPr>
          <p:nvPr>
            <p:ph type="title"/>
          </p:nvPr>
        </p:nvSpPr>
        <p:spPr>
          <a:xfrm>
            <a:off x="457200" y="605600"/>
            <a:ext cx="5640900" cy="108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1pPr>
            <a:lvl2pPr lvl="1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2pPr>
            <a:lvl3pPr lvl="2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3pPr>
            <a:lvl4pPr lvl="3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4pPr>
            <a:lvl5pPr lvl="4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5pPr>
            <a:lvl6pPr lvl="5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6pPr>
            <a:lvl7pPr lvl="6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7pPr>
            <a:lvl8pPr lvl="7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8pPr>
            <a:lvl9pPr lvl="8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9pPr>
          </a:lstStyle>
          <a:p>
            <a:endParaRPr/>
          </a:p>
        </p:txBody>
      </p:sp>
      <p:sp>
        <p:nvSpPr>
          <p:cNvPr id="16" name="Google Shape;16;p61"/>
          <p:cNvSpPr txBox="1">
            <a:spLocks noGrp="1"/>
          </p:cNvSpPr>
          <p:nvPr>
            <p:ph type="body" idx="1"/>
          </p:nvPr>
        </p:nvSpPr>
        <p:spPr>
          <a:xfrm>
            <a:off x="457200" y="1995750"/>
            <a:ext cx="5640900" cy="264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429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800"/>
              <a:buChar char="▸"/>
              <a:defRPr/>
            </a:lvl1pPr>
            <a:lvl2pPr marL="914400" lvl="1" indent="-3429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800"/>
              <a:buChar char="▹"/>
              <a:defRPr/>
            </a:lvl2pPr>
            <a:lvl3pPr marL="1371600" lvl="2" indent="-3429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800"/>
              <a:buChar char="▹"/>
              <a:defRPr/>
            </a:lvl3pPr>
            <a:lvl4pPr marL="1828800" lvl="3" indent="-355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2000"/>
              <a:buChar char="▹"/>
              <a:defRPr/>
            </a:lvl4pPr>
            <a:lvl5pPr marL="2286000" lvl="4" indent="-355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2000"/>
              <a:buChar char="▹"/>
              <a:defRPr/>
            </a:lvl5pPr>
            <a:lvl6pPr marL="2743200" lvl="5" indent="-355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2000"/>
              <a:buChar char="▹"/>
              <a:defRPr/>
            </a:lvl6pPr>
            <a:lvl7pPr marL="3200400" lvl="6" indent="-355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2000"/>
              <a:buChar char="▹"/>
              <a:defRPr/>
            </a:lvl7pPr>
            <a:lvl8pPr marL="3657600" lvl="7" indent="-355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2000"/>
              <a:buChar char="▹"/>
              <a:defRPr/>
            </a:lvl8pPr>
            <a:lvl9pPr marL="4114800" lvl="8" indent="-355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2000"/>
              <a:buChar char="▹"/>
              <a:defRPr/>
            </a:lvl9pPr>
          </a:lstStyle>
          <a:p>
            <a:endParaRPr/>
          </a:p>
        </p:txBody>
      </p:sp>
      <p:sp>
        <p:nvSpPr>
          <p:cNvPr id="17" name="Google Shape;17;p61"/>
          <p:cNvSpPr txBox="1">
            <a:spLocks noGrp="1"/>
          </p:cNvSpPr>
          <p:nvPr>
            <p:ph type="sldNum" idx="12"/>
          </p:nvPr>
        </p:nvSpPr>
        <p:spPr>
          <a:xfrm>
            <a:off x="8649025" y="4636750"/>
            <a:ext cx="456900" cy="46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Barlow Light"/>
                <a:ea typeface="Barlow Light"/>
                <a:cs typeface="Barlow Light"/>
                <a:sym typeface="Barlow Light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009BC9D-559F-6A4E-D976-CE846CEF5C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C3F7BE-B85D-7F4B-A584-D9B8A1F3FCD7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5/27/2025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4E288E8-7D38-7765-6B4A-E4A0A86CFA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M. Mcquaid -- U.S. Embassy &amp; Fulbright Greece, March 2023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AA4DFCE-C8C5-8FF8-BE49-29213E144E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D1B6-0BE5-894B-801C-76E47820C5B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87881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7C4C5B-D363-4AE2-C65D-F217CADF31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E1D6050-609D-2A72-094C-0053635142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BF7CEC5-9AEF-9953-6C86-A99C523BF0E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FFACBAF-3744-E206-1788-7BCB7C9294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1BBD6F-EA8F-454A-A028-AD86CC379435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5/27/2025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4D74F80-516E-5338-0A24-ED5A08756E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M. Mcquaid -- U.S. Embassy &amp; Fulbright Greece, March 2023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F30366F-EA73-1C26-D080-BB5A3AB2C7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D1B6-0BE5-894B-801C-76E47820C5B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552218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D293B6-DF30-7E5F-D9F4-3AB590611A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97FB807-6531-7A89-70CC-A0A7DD95A1D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5645CE9-5D81-E28A-4AE6-3F988C3D837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6B78FA2-1BB7-2FB8-F1F3-69C7228557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598E07-D104-214C-9EBC-9AC4B9893473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5/27/2025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CFF0205-A3A7-7BF5-3BBB-FF1037F872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M. Mcquaid -- U.S. Embassy &amp; Fulbright Greece, March 2023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844446A-F6CA-6081-FFB0-594729A338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D1B6-0BE5-894B-801C-76E47820C5B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397175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6A274A-4D96-1645-2B02-F85D9AB5B5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59D81D1-6A39-55A8-9FAF-41A84480C69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7A3E01-CCB4-8466-0059-543A561F75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D1609F-66BB-8D45-B6B3-1AF164BC019B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5/27/2025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3C6BBD0-3998-D4B6-3021-24ECDCACD9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M. Mcquaid -- U.S. Embassy &amp; Fulbright Greece, March 2023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C77CA8-DF3D-C4A5-A2EF-9B4BC91710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D1B6-0BE5-894B-801C-76E47820C5B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074377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D0EEF2C-99B6-F4FD-8506-3A188493FD5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B810545-6961-BA01-6B1F-BC733F10672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C28491F-0A70-1EBD-BCC9-4AD565FF00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7495CA-69F1-0340-AFFE-105686C63D24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5/27/2025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F7AD79A-C5E8-FA83-CC76-1F3D3D68A2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M. Mcquaid -- U.S. Embassy &amp; Fulbright Greece, March 2023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00B1A3B-A595-26AA-0779-6921374903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D1B6-0BE5-894B-801C-76E47820C5B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307942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60"/>
          <p:cNvSpPr txBox="1">
            <a:spLocks noGrp="1"/>
          </p:cNvSpPr>
          <p:nvPr>
            <p:ph type="ctrTitle"/>
          </p:nvPr>
        </p:nvSpPr>
        <p:spPr>
          <a:xfrm>
            <a:off x="1076325" y="1863600"/>
            <a:ext cx="4962600" cy="141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1pPr>
            <a:lvl2pPr lv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2pPr>
            <a:lvl3pPr lvl="2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3pPr>
            <a:lvl4pPr lvl="3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4pPr>
            <a:lvl5pPr lvl="4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5pPr>
            <a:lvl6pPr lvl="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6pPr>
            <a:lvl7pPr lvl="6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7pPr>
            <a:lvl8pPr lvl="7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8pPr>
            <a:lvl9pPr lvl="8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9pPr>
          </a:lstStyle>
          <a:p>
            <a:endParaRPr/>
          </a:p>
        </p:txBody>
      </p:sp>
      <p:sp>
        <p:nvSpPr>
          <p:cNvPr id="11" name="Google Shape;11;p60"/>
          <p:cNvSpPr/>
          <p:nvPr/>
        </p:nvSpPr>
        <p:spPr>
          <a:xfrm rot="5400000">
            <a:off x="-303375" y="2166905"/>
            <a:ext cx="1416300" cy="809700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>
              <a:buSzPts val="1400"/>
            </a:pPr>
            <a:endParaRPr sz="1400"/>
          </a:p>
        </p:txBody>
      </p:sp>
    </p:spTree>
    <p:extLst>
      <p:ext uri="{BB962C8B-B14F-4D97-AF65-F5344CB8AC3E}">
        <p14:creationId xmlns:p14="http://schemas.microsoft.com/office/powerpoint/2010/main" val="19122515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62"/>
          <p:cNvSpPr/>
          <p:nvPr/>
        </p:nvSpPr>
        <p:spPr>
          <a:xfrm flipH="1">
            <a:off x="8686800" y="4674850"/>
            <a:ext cx="468600" cy="468600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" name="Google Shape;20;p62"/>
          <p:cNvSpPr txBox="1">
            <a:spLocks noGrp="1"/>
          </p:cNvSpPr>
          <p:nvPr>
            <p:ph type="sldNum" idx="12"/>
          </p:nvPr>
        </p:nvSpPr>
        <p:spPr>
          <a:xfrm>
            <a:off x="8649025" y="4636750"/>
            <a:ext cx="456900" cy="46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Barlow Light"/>
                <a:ea typeface="Barlow Light"/>
                <a:cs typeface="Barlow Light"/>
                <a:sym typeface="Barlow Light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39E3965E-AC41-4711-9D10-E25ABB132D86}"/>
              </a:ext>
            </a:extLst>
          </p:cNvPr>
          <p:cNvSpPr/>
          <p:nvPr/>
        </p:nvSpPr>
        <p:spPr>
          <a:xfrm>
            <a:off x="2382" y="4800600"/>
            <a:ext cx="9141619" cy="3429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22960" y="569214"/>
            <a:ext cx="7543800" cy="2674620"/>
          </a:xfrm>
        </p:spPr>
        <p:txBody>
          <a:bodyPr anchor="b">
            <a:normAutofit/>
          </a:bodyPr>
          <a:lstStyle>
            <a:lvl1pPr algn="l">
              <a:lnSpc>
                <a:spcPct val="90000"/>
              </a:lnSpc>
              <a:defRPr sz="6000" spc="-38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25038" y="3483864"/>
            <a:ext cx="7543800" cy="85725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1800" cap="all" spc="150" baseline="0">
                <a:solidFill>
                  <a:schemeClr val="tx1"/>
                </a:solidFill>
                <a:latin typeface="+mn-lt"/>
              </a:defRPr>
            </a:lvl1pPr>
            <a:lvl2pPr marL="342900" indent="0" algn="ctr">
              <a:buNone/>
              <a:defRPr sz="1800"/>
            </a:lvl2pPr>
            <a:lvl3pPr marL="685800" indent="0" algn="ctr">
              <a:buNone/>
              <a:defRPr sz="1800"/>
            </a:lvl3pPr>
            <a:lvl4pPr marL="1028700" indent="0" algn="ctr">
              <a:buNone/>
              <a:defRPr sz="1500"/>
            </a:lvl4pPr>
            <a:lvl5pPr marL="1371600" indent="0" algn="ctr">
              <a:buNone/>
              <a:defRPr sz="1500"/>
            </a:lvl5pPr>
            <a:lvl6pPr marL="1714500" indent="0" algn="ctr">
              <a:buNone/>
              <a:defRPr sz="1500"/>
            </a:lvl6pPr>
            <a:lvl7pPr marL="2057400" indent="0" algn="ctr">
              <a:buNone/>
              <a:defRPr sz="1500"/>
            </a:lvl7pPr>
            <a:lvl8pPr marL="2400300" indent="0" algn="ctr">
              <a:buNone/>
              <a:defRPr sz="1500"/>
            </a:lvl8pPr>
            <a:lvl9pPr marL="2743200" indent="0" algn="ctr">
              <a:buNone/>
              <a:defRPr sz="15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1F5DC8C3-BA5F-4EED-BB9A-A14272BD82A1}"/>
              </a:ext>
            </a:extLst>
          </p:cNvPr>
          <p:cNvCxnSpPr/>
          <p:nvPr/>
        </p:nvCxnSpPr>
        <p:spPr>
          <a:xfrm>
            <a:off x="905744" y="3356056"/>
            <a:ext cx="7406640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925CCF1-92C0-4AF3-BFAF-4921631915A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163819" y="4835129"/>
            <a:ext cx="1938638" cy="273844"/>
          </a:xfrm>
          <a:prstGeom prst="rect">
            <a:avLst/>
          </a:prstGeom>
        </p:spPr>
        <p:txBody>
          <a:bodyPr/>
          <a:lstStyle/>
          <a:p>
            <a:fld id="{52E3EB0A-092C-0A4E-A8F4-CBC56B13338E}" type="datetime1">
              <a:rPr lang="en-US" smtClean="0"/>
              <a:t>5/27/2025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51A78A9-3DFF-4937-A9F2-5D8CF495F3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22959" y="4835129"/>
            <a:ext cx="5113697" cy="273844"/>
          </a:xfrm>
          <a:prstGeom prst="rect">
            <a:avLst/>
          </a:prstGeom>
        </p:spPr>
        <p:txBody>
          <a:bodyPr/>
          <a:lstStyle/>
          <a:p>
            <a:r>
              <a:rPr lang="en-US"/>
              <a:t>M. Mcquaid -- U.S. Embassy &amp; Fulbright Greece, March 2023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AEB271-5CC0-4759-BC6E-8BE53AB22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76885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7338F9-6AB9-1ED7-4C64-6ADC171557C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1C3F90C-B6D2-0B64-73FC-5EB5A8E621D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AC3D139-DB09-11E4-2F6D-17EE744DC6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A8FF9A-1353-DF4E-B804-DF806609684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5/27/2025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3C3E594-582F-46C1-8E2D-C01A2B2271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M. Mcquaid -- U.S. Embassy &amp; Fulbright Greece, March 2023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F44520B-468C-EE9D-569E-0B6BDB5A76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D1B6-0BE5-894B-801C-76E47820C5B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87795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5B8AC3-32C2-0A39-6AA7-453876B6AF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2A8DF4-2268-0F42-D0A7-24359110895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D2DF041-42A8-778E-9C7E-50DA40BF93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DFD652-8444-6844-B867-D2A3DDAF0A20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5/27/2025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2EE92D-0414-881F-1708-9E44B8B768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M. Mcquaid -- U.S. Embassy &amp; Fulbright Greece, March 2023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936AC65-5DB9-64F1-E810-DA481F0BFD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D1B6-0BE5-894B-801C-76E47820C5B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67260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EAF3AF-D9C3-BB06-C1C0-B4759AB4B3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0D06924-E9AD-6158-63BB-2F700DE16D8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76A724A-6658-7F51-D2C1-E503D38BE8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228E87-82A8-654F-81A1-B736B994F45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5/27/2025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CAAB1C2-660D-48B5-5142-7BA412A6CF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M. Mcquaid -- U.S. Embassy &amp; Fulbright Greece, March 2023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869D034-47D7-A35F-D322-0E58DCBE06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D1B6-0BE5-894B-801C-76E47820C5B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38304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50DEBC-0F51-FCA7-7A94-F7A26BA76E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B982AF-F46E-1A37-92C9-DB6FA07D1D7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BF7E9F4-8F9F-3E58-7F58-52C6CB7C466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7A07624-9866-359B-3175-5F164838E1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A8AF00-3337-D44D-9040-AB485A49A954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5/27/2025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B6CDD97-B4AB-7125-D4BB-E8BC4B8433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M. Mcquaid -- U.S. Embassy &amp; Fulbright Greece, March 2023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D46A732-3F5F-A08B-B69D-75A82B7EF8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D1B6-0BE5-894B-801C-76E47820C5B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82029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CE9E70-F999-5475-8336-F4827CBA55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5CAD27D-5D90-E460-1453-4FEFC87045B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8C27328-C8CE-4CBC-CB99-5E4FE596517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5ED7AEF-6399-4411-EE60-9697C5FBB0B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21367CF-2418-BD52-B69E-B008464B4BC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7752C70-AED4-1DF7-C1FB-AF3151E36F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237F73-7499-954F-93F6-D05DE834902A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5/27/2025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EA5176F-1655-FCC7-E4E5-E8DDAD855C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M. Mcquaid -- U.S. Embassy &amp; Fulbright Greece, March 2023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D1FE685-1FDB-89BE-FFB2-0B4635AB0D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D1B6-0BE5-894B-801C-76E47820C5B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14694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C57E9A-20CD-49DA-BDDF-F2DB9BF515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53D52C7-F92C-D61A-31A6-727F21E8DA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D9DFEB-ADA7-A145-8A95-6BE5CA2D7C80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5/27/2025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052EF45-BEAF-5F62-3789-04C3ED11B4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M. Mcquaid -- U.S. Embassy &amp; Fulbright Greece, March 2023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B1C7750-7778-FD77-D238-EBDB22A792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5D1B6-0BE5-894B-801C-76E47820C5B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71546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">
    <p:bg>
      <p:bgPr>
        <a:blipFill>
          <a:blip r:embed="rId5">
            <a:alphaModFix amt="85000"/>
          </a:blip>
          <a:stretch>
            <a:fillRect/>
          </a:stretch>
        </a:blip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59"/>
          <p:cNvSpPr txBox="1">
            <a:spLocks noGrp="1"/>
          </p:cNvSpPr>
          <p:nvPr>
            <p:ph type="title"/>
          </p:nvPr>
        </p:nvSpPr>
        <p:spPr>
          <a:xfrm>
            <a:off x="457200" y="605600"/>
            <a:ext cx="5640900" cy="108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4800"/>
              <a:buFont typeface="Raleway SemiBold"/>
              <a:buNone/>
              <a:defRPr sz="4800" b="0" i="0" u="none" strike="noStrike" cap="none">
                <a:solidFill>
                  <a:schemeClr val="accent2"/>
                </a:solidFill>
                <a:latin typeface="Raleway SemiBold"/>
                <a:ea typeface="Raleway SemiBold"/>
                <a:cs typeface="Raleway SemiBold"/>
                <a:sym typeface="Raleway SemiBold"/>
              </a:defRPr>
            </a:lvl1pPr>
            <a:lvl2pPr marR="0" lvl="1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4800"/>
              <a:buFont typeface="Raleway SemiBold"/>
              <a:buNone/>
              <a:defRPr sz="4800" b="0" i="0" u="none" strike="noStrike" cap="none">
                <a:solidFill>
                  <a:schemeClr val="accent2"/>
                </a:solidFill>
                <a:latin typeface="Raleway SemiBold"/>
                <a:ea typeface="Raleway SemiBold"/>
                <a:cs typeface="Raleway SemiBold"/>
                <a:sym typeface="Raleway SemiBold"/>
              </a:defRPr>
            </a:lvl2pPr>
            <a:lvl3pPr marR="0" lvl="2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4800"/>
              <a:buFont typeface="Raleway SemiBold"/>
              <a:buNone/>
              <a:defRPr sz="4800" b="0" i="0" u="none" strike="noStrike" cap="none">
                <a:solidFill>
                  <a:schemeClr val="accent2"/>
                </a:solidFill>
                <a:latin typeface="Raleway SemiBold"/>
                <a:ea typeface="Raleway SemiBold"/>
                <a:cs typeface="Raleway SemiBold"/>
                <a:sym typeface="Raleway SemiBold"/>
              </a:defRPr>
            </a:lvl3pPr>
            <a:lvl4pPr marR="0" lvl="3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4800"/>
              <a:buFont typeface="Raleway SemiBold"/>
              <a:buNone/>
              <a:defRPr sz="4800" b="0" i="0" u="none" strike="noStrike" cap="none">
                <a:solidFill>
                  <a:schemeClr val="accent2"/>
                </a:solidFill>
                <a:latin typeface="Raleway SemiBold"/>
                <a:ea typeface="Raleway SemiBold"/>
                <a:cs typeface="Raleway SemiBold"/>
                <a:sym typeface="Raleway SemiBold"/>
              </a:defRPr>
            </a:lvl4pPr>
            <a:lvl5pPr marR="0" lvl="4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4800"/>
              <a:buFont typeface="Raleway SemiBold"/>
              <a:buNone/>
              <a:defRPr sz="4800" b="0" i="0" u="none" strike="noStrike" cap="none">
                <a:solidFill>
                  <a:schemeClr val="accent2"/>
                </a:solidFill>
                <a:latin typeface="Raleway SemiBold"/>
                <a:ea typeface="Raleway SemiBold"/>
                <a:cs typeface="Raleway SemiBold"/>
                <a:sym typeface="Raleway SemiBold"/>
              </a:defRPr>
            </a:lvl5pPr>
            <a:lvl6pPr marR="0" lvl="5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4800"/>
              <a:buFont typeface="Raleway SemiBold"/>
              <a:buNone/>
              <a:defRPr sz="4800" b="0" i="0" u="none" strike="noStrike" cap="none">
                <a:solidFill>
                  <a:schemeClr val="accent2"/>
                </a:solidFill>
                <a:latin typeface="Raleway SemiBold"/>
                <a:ea typeface="Raleway SemiBold"/>
                <a:cs typeface="Raleway SemiBold"/>
                <a:sym typeface="Raleway SemiBold"/>
              </a:defRPr>
            </a:lvl6pPr>
            <a:lvl7pPr marR="0" lvl="6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4800"/>
              <a:buFont typeface="Raleway SemiBold"/>
              <a:buNone/>
              <a:defRPr sz="4800" b="0" i="0" u="none" strike="noStrike" cap="none">
                <a:solidFill>
                  <a:schemeClr val="accent2"/>
                </a:solidFill>
                <a:latin typeface="Raleway SemiBold"/>
                <a:ea typeface="Raleway SemiBold"/>
                <a:cs typeface="Raleway SemiBold"/>
                <a:sym typeface="Raleway SemiBold"/>
              </a:defRPr>
            </a:lvl7pPr>
            <a:lvl8pPr marR="0" lvl="7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4800"/>
              <a:buFont typeface="Raleway SemiBold"/>
              <a:buNone/>
              <a:defRPr sz="4800" b="0" i="0" u="none" strike="noStrike" cap="none">
                <a:solidFill>
                  <a:schemeClr val="accent2"/>
                </a:solidFill>
                <a:latin typeface="Raleway SemiBold"/>
                <a:ea typeface="Raleway SemiBold"/>
                <a:cs typeface="Raleway SemiBold"/>
                <a:sym typeface="Raleway SemiBold"/>
              </a:defRPr>
            </a:lvl8pPr>
            <a:lvl9pPr marR="0" lvl="8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4800"/>
              <a:buFont typeface="Raleway SemiBold"/>
              <a:buNone/>
              <a:defRPr sz="4800" b="0" i="0" u="none" strike="noStrike" cap="none">
                <a:solidFill>
                  <a:schemeClr val="accent2"/>
                </a:solidFill>
                <a:latin typeface="Raleway SemiBold"/>
                <a:ea typeface="Raleway SemiBold"/>
                <a:cs typeface="Raleway SemiBold"/>
                <a:sym typeface="Raleway SemiBold"/>
              </a:defRPr>
            </a:lvl9pPr>
          </a:lstStyle>
          <a:p>
            <a:endParaRPr/>
          </a:p>
        </p:txBody>
      </p:sp>
      <p:sp>
        <p:nvSpPr>
          <p:cNvPr id="7" name="Google Shape;7;p59"/>
          <p:cNvSpPr txBox="1">
            <a:spLocks noGrp="1"/>
          </p:cNvSpPr>
          <p:nvPr>
            <p:ph type="body" idx="1"/>
          </p:nvPr>
        </p:nvSpPr>
        <p:spPr>
          <a:xfrm>
            <a:off x="457200" y="1995750"/>
            <a:ext cx="5640900" cy="267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marR="0" lvl="0" indent="-342900" algn="l" rtl="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Barlow Light"/>
              <a:buChar char="▸"/>
              <a:defRPr sz="2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1pPr>
            <a:lvl2pPr marL="914400" marR="0" lvl="1" indent="-342900" algn="l" rtl="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Barlow Light"/>
              <a:buChar char="▹"/>
              <a:defRPr sz="2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42900" algn="l" rtl="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Barlow Light"/>
              <a:buChar char="▹"/>
              <a:defRPr sz="2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55600" algn="l" rtl="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Barlow Light"/>
              <a:buChar char="▹"/>
              <a:defRPr sz="2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355600" algn="l" rtl="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Barlow Light"/>
              <a:buChar char="▹"/>
              <a:defRPr sz="2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355600" algn="l" rtl="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Barlow Light"/>
              <a:buChar char="▹"/>
              <a:defRPr sz="2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355600" algn="l" rtl="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Barlow Light"/>
              <a:buChar char="▹"/>
              <a:defRPr sz="2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355600" algn="l" rtl="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Barlow Light"/>
              <a:buChar char="▹"/>
              <a:defRPr sz="2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355600" algn="l" rtl="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Barlow Light"/>
              <a:buChar char="▹"/>
              <a:defRPr sz="2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endParaRPr/>
          </a:p>
        </p:txBody>
      </p:sp>
      <p:sp>
        <p:nvSpPr>
          <p:cNvPr id="8" name="Google Shape;8;p59"/>
          <p:cNvSpPr txBox="1">
            <a:spLocks noGrp="1"/>
          </p:cNvSpPr>
          <p:nvPr>
            <p:ph type="sldNum" idx="12"/>
          </p:nvPr>
        </p:nvSpPr>
        <p:spPr>
          <a:xfrm>
            <a:off x="8649025" y="4636750"/>
            <a:ext cx="456900" cy="46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Barlow Light"/>
                <a:ea typeface="Barlow Light"/>
                <a:cs typeface="Barlow Light"/>
                <a:sym typeface="Barlow Light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70" r:id="rId3"/>
  </p:sldLayoutIdLst>
  <p:transition>
    <p:fade thruBlk="1"/>
  </p:transition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5F1EE80-2BF4-8202-E7C2-4488A8A640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7263005-26F6-77CA-A246-B085245C6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B827B7C-73A2-E8ED-B974-01C257CD77B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buClrTx/>
              <a:buFontTx/>
              <a:buNone/>
            </a:pPr>
            <a:fld id="{677C3F2A-8946-9447-BFCE-E719209D9156}" type="datetime1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+mn-ea"/>
                <a:cs typeface="+mn-cs"/>
              </a:rPr>
              <a:pPr>
                <a:buClrTx/>
                <a:buFontTx/>
                <a:buNone/>
              </a:pPr>
              <a:t>5/27/2025</a:t>
            </a:fld>
            <a:endParaRPr lang="en-US" kern="120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E513973-05A1-1FC1-8AD7-FED47A39868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buClrTx/>
              <a:buFontTx/>
              <a:buNone/>
            </a:pPr>
            <a:r>
              <a:rPr lang="en-US" kern="120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+mn-ea"/>
                <a:cs typeface="+mn-cs"/>
              </a:rPr>
              <a:t>M. Mcquaid -- U.S. Embassy &amp; Fulbright Greece, March 2023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7DFF0D4-8A88-CCD8-BEC6-EEF6361D4C1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buClrTx/>
              <a:buFontTx/>
              <a:buNone/>
            </a:pPr>
            <a:fld id="{2CF5D1B6-0BE5-894B-801C-76E47820C5BD}" type="slidenum">
              <a:rPr lang="en-US" kern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+mn-ea"/>
                <a:cs typeface="+mn-cs"/>
              </a:rPr>
              <a:pPr>
                <a:buClrTx/>
                <a:buFontTx/>
                <a:buNone/>
              </a:pPr>
              <a:t>‹#›</a:t>
            </a:fld>
            <a:endParaRPr lang="en-US" kern="120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28118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  <p:sldLayoutId id="2147483658" r:id="rId4"/>
    <p:sldLayoutId id="2147483659" r:id="rId5"/>
    <p:sldLayoutId id="2147483660" r:id="rId6"/>
    <p:sldLayoutId id="2147483661" r:id="rId7"/>
    <p:sldLayoutId id="2147483662" r:id="rId8"/>
    <p:sldLayoutId id="2147483663" r:id="rId9"/>
    <p:sldLayoutId id="2147483664" r:id="rId10"/>
    <p:sldLayoutId id="2147483665" r:id="rId11"/>
  </p:sldLayoutIdLst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 amt="85000"/>
          </a:blip>
          <a:stretch>
            <a:fillRect/>
          </a:stretch>
        </a:blip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59"/>
          <p:cNvSpPr txBox="1">
            <a:spLocks noGrp="1"/>
          </p:cNvSpPr>
          <p:nvPr>
            <p:ph type="title"/>
          </p:nvPr>
        </p:nvSpPr>
        <p:spPr>
          <a:xfrm>
            <a:off x="457200" y="605600"/>
            <a:ext cx="5640900" cy="108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4800"/>
              <a:buFont typeface="Raleway SemiBold"/>
              <a:buNone/>
              <a:defRPr sz="4800" b="0" i="0" u="none" strike="noStrike" cap="none">
                <a:solidFill>
                  <a:schemeClr val="accent2"/>
                </a:solidFill>
                <a:latin typeface="Raleway SemiBold"/>
                <a:ea typeface="Raleway SemiBold"/>
                <a:cs typeface="Raleway SemiBold"/>
                <a:sym typeface="Raleway SemiBold"/>
              </a:defRPr>
            </a:lvl1pPr>
            <a:lvl2pPr marR="0" lvl="1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4800"/>
              <a:buFont typeface="Raleway SemiBold"/>
              <a:buNone/>
              <a:defRPr sz="4800" b="0" i="0" u="none" strike="noStrike" cap="none">
                <a:solidFill>
                  <a:schemeClr val="accent2"/>
                </a:solidFill>
                <a:latin typeface="Raleway SemiBold"/>
                <a:ea typeface="Raleway SemiBold"/>
                <a:cs typeface="Raleway SemiBold"/>
                <a:sym typeface="Raleway SemiBold"/>
              </a:defRPr>
            </a:lvl2pPr>
            <a:lvl3pPr marR="0" lvl="2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4800"/>
              <a:buFont typeface="Raleway SemiBold"/>
              <a:buNone/>
              <a:defRPr sz="4800" b="0" i="0" u="none" strike="noStrike" cap="none">
                <a:solidFill>
                  <a:schemeClr val="accent2"/>
                </a:solidFill>
                <a:latin typeface="Raleway SemiBold"/>
                <a:ea typeface="Raleway SemiBold"/>
                <a:cs typeface="Raleway SemiBold"/>
                <a:sym typeface="Raleway SemiBold"/>
              </a:defRPr>
            </a:lvl3pPr>
            <a:lvl4pPr marR="0" lvl="3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4800"/>
              <a:buFont typeface="Raleway SemiBold"/>
              <a:buNone/>
              <a:defRPr sz="4800" b="0" i="0" u="none" strike="noStrike" cap="none">
                <a:solidFill>
                  <a:schemeClr val="accent2"/>
                </a:solidFill>
                <a:latin typeface="Raleway SemiBold"/>
                <a:ea typeface="Raleway SemiBold"/>
                <a:cs typeface="Raleway SemiBold"/>
                <a:sym typeface="Raleway SemiBold"/>
              </a:defRPr>
            </a:lvl4pPr>
            <a:lvl5pPr marR="0" lvl="4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4800"/>
              <a:buFont typeface="Raleway SemiBold"/>
              <a:buNone/>
              <a:defRPr sz="4800" b="0" i="0" u="none" strike="noStrike" cap="none">
                <a:solidFill>
                  <a:schemeClr val="accent2"/>
                </a:solidFill>
                <a:latin typeface="Raleway SemiBold"/>
                <a:ea typeface="Raleway SemiBold"/>
                <a:cs typeface="Raleway SemiBold"/>
                <a:sym typeface="Raleway SemiBold"/>
              </a:defRPr>
            </a:lvl5pPr>
            <a:lvl6pPr marR="0" lvl="5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4800"/>
              <a:buFont typeface="Raleway SemiBold"/>
              <a:buNone/>
              <a:defRPr sz="4800" b="0" i="0" u="none" strike="noStrike" cap="none">
                <a:solidFill>
                  <a:schemeClr val="accent2"/>
                </a:solidFill>
                <a:latin typeface="Raleway SemiBold"/>
                <a:ea typeface="Raleway SemiBold"/>
                <a:cs typeface="Raleway SemiBold"/>
                <a:sym typeface="Raleway SemiBold"/>
              </a:defRPr>
            </a:lvl6pPr>
            <a:lvl7pPr marR="0" lvl="6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4800"/>
              <a:buFont typeface="Raleway SemiBold"/>
              <a:buNone/>
              <a:defRPr sz="4800" b="0" i="0" u="none" strike="noStrike" cap="none">
                <a:solidFill>
                  <a:schemeClr val="accent2"/>
                </a:solidFill>
                <a:latin typeface="Raleway SemiBold"/>
                <a:ea typeface="Raleway SemiBold"/>
                <a:cs typeface="Raleway SemiBold"/>
                <a:sym typeface="Raleway SemiBold"/>
              </a:defRPr>
            </a:lvl7pPr>
            <a:lvl8pPr marR="0" lvl="7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4800"/>
              <a:buFont typeface="Raleway SemiBold"/>
              <a:buNone/>
              <a:defRPr sz="4800" b="0" i="0" u="none" strike="noStrike" cap="none">
                <a:solidFill>
                  <a:schemeClr val="accent2"/>
                </a:solidFill>
                <a:latin typeface="Raleway SemiBold"/>
                <a:ea typeface="Raleway SemiBold"/>
                <a:cs typeface="Raleway SemiBold"/>
                <a:sym typeface="Raleway SemiBold"/>
              </a:defRPr>
            </a:lvl8pPr>
            <a:lvl9pPr marR="0" lvl="8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4800"/>
              <a:buFont typeface="Raleway SemiBold"/>
              <a:buNone/>
              <a:defRPr sz="4800" b="0" i="0" u="none" strike="noStrike" cap="none">
                <a:solidFill>
                  <a:schemeClr val="accent2"/>
                </a:solidFill>
                <a:latin typeface="Raleway SemiBold"/>
                <a:ea typeface="Raleway SemiBold"/>
                <a:cs typeface="Raleway SemiBold"/>
                <a:sym typeface="Raleway SemiBold"/>
              </a:defRPr>
            </a:lvl9pPr>
          </a:lstStyle>
          <a:p>
            <a:endParaRPr/>
          </a:p>
        </p:txBody>
      </p:sp>
      <p:sp>
        <p:nvSpPr>
          <p:cNvPr id="7" name="Google Shape;7;p59"/>
          <p:cNvSpPr txBox="1">
            <a:spLocks noGrp="1"/>
          </p:cNvSpPr>
          <p:nvPr>
            <p:ph type="body" idx="1"/>
          </p:nvPr>
        </p:nvSpPr>
        <p:spPr>
          <a:xfrm>
            <a:off x="457200" y="1995750"/>
            <a:ext cx="5640900" cy="267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marR="0" lvl="0" indent="-342900" algn="l" rtl="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Barlow Light"/>
              <a:buChar char="▸"/>
              <a:defRPr sz="2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1pPr>
            <a:lvl2pPr marL="914400" marR="0" lvl="1" indent="-342900" algn="l" rtl="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Barlow Light"/>
              <a:buChar char="▹"/>
              <a:defRPr sz="2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1371600" marR="0" lvl="2" indent="-342900" algn="l" rtl="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Barlow Light"/>
              <a:buChar char="▹"/>
              <a:defRPr sz="2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1828800" marR="0" lvl="3" indent="-355600" algn="l" rtl="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Barlow Light"/>
              <a:buChar char="▹"/>
              <a:defRPr sz="2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2286000" marR="0" lvl="4" indent="-355600" algn="l" rtl="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Barlow Light"/>
              <a:buChar char="▹"/>
              <a:defRPr sz="2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2743200" marR="0" lvl="5" indent="-355600" algn="l" rtl="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Barlow Light"/>
              <a:buChar char="▹"/>
              <a:defRPr sz="2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3200400" marR="0" lvl="6" indent="-355600" algn="l" rtl="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Barlow Light"/>
              <a:buChar char="▹"/>
              <a:defRPr sz="2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3657600" marR="0" lvl="7" indent="-355600" algn="l" rtl="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Barlow Light"/>
              <a:buChar char="▹"/>
              <a:defRPr sz="2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4114800" marR="0" lvl="8" indent="-355600" algn="l" rtl="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Barlow Light"/>
              <a:buChar char="▹"/>
              <a:defRPr sz="2000" b="0" i="0" u="none" strike="noStrike" cap="none">
                <a:solidFill>
                  <a:schemeClr val="dk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endParaRPr/>
          </a:p>
        </p:txBody>
      </p:sp>
      <p:sp>
        <p:nvSpPr>
          <p:cNvPr id="8" name="Google Shape;8;p59"/>
          <p:cNvSpPr txBox="1">
            <a:spLocks noGrp="1"/>
          </p:cNvSpPr>
          <p:nvPr>
            <p:ph type="sldNum" idx="12"/>
          </p:nvPr>
        </p:nvSpPr>
        <p:spPr>
          <a:xfrm>
            <a:off x="8649025" y="4636750"/>
            <a:ext cx="456900" cy="46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Barlow Light"/>
                <a:ea typeface="Barlow Light"/>
                <a:cs typeface="Barlow Light"/>
                <a:sym typeface="Barlow Light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Barlow Light"/>
                <a:ea typeface="Barlow Light"/>
                <a:cs typeface="Barlow Light"/>
                <a:sym typeface="Barlow Light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Barlow Light"/>
                <a:ea typeface="Barlow Light"/>
                <a:cs typeface="Barlow Light"/>
                <a:sym typeface="Barlow Light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Barlow Light"/>
                <a:ea typeface="Barlow Light"/>
                <a:cs typeface="Barlow Light"/>
                <a:sym typeface="Barlow Light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Barlow Light"/>
                <a:ea typeface="Barlow Light"/>
                <a:cs typeface="Barlow Light"/>
                <a:sym typeface="Barlow Light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Barlow Light"/>
                <a:ea typeface="Barlow Light"/>
                <a:cs typeface="Barlow Light"/>
                <a:sym typeface="Barlow Light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Barlow Light"/>
                <a:ea typeface="Barlow Light"/>
                <a:cs typeface="Barlow Light"/>
                <a:sym typeface="Barlow Light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Barlow Light"/>
                <a:ea typeface="Barlow Light"/>
                <a:cs typeface="Barlow Light"/>
                <a:sym typeface="Barlow Light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Barlow Light"/>
                <a:ea typeface="Barlow Light"/>
                <a:cs typeface="Barlow Light"/>
                <a:sym typeface="Barlow Light"/>
              </a:defRPr>
            </a:lvl9pPr>
          </a:lstStyle>
          <a:p>
            <a:fld id="{00000000-1234-1234-1234-123412341234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6560907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67" r:id="rId1"/>
  </p:sldLayoutIdLst>
  <p:transition>
    <p:fade thruBlk="1"/>
  </p:transition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5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3103" y="-1362929"/>
            <a:ext cx="9641522" cy="5777832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0B4FB531-34DA-4777-9BD5-5B885DC3819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130" y="3686307"/>
            <a:ext cx="9141714" cy="1457193"/>
          </a:xfrm>
          <a:prstGeom prst="rect">
            <a:avLst/>
          </a:prstGeom>
          <a:solidFill>
            <a:srgbClr val="002060"/>
          </a:solidFill>
          <a:ln>
            <a:solidFill>
              <a:srgbClr val="ED8F7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1D10C3F-6E1D-1F02-A865-156E95A4DCE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0107" y="3874769"/>
            <a:ext cx="5974912" cy="891541"/>
          </a:xfrm>
        </p:spPr>
        <p:txBody>
          <a:bodyPr anchor="ctr">
            <a:normAutofit fontScale="90000"/>
          </a:bodyPr>
          <a:lstStyle/>
          <a:p>
            <a:pPr algn="ctr"/>
            <a:r>
              <a:rPr lang="en-US" sz="2400" b="1" dirty="0">
                <a:solidFill>
                  <a:srgbClr val="FFFFFF"/>
                </a:solidFill>
                <a:latin typeface="Bahnschrift SemiLight" panose="020B0502040204020203" pitchFamily="34" charset="0"/>
              </a:rPr>
              <a:t>A brief introduction to the Internationalization of Greek Higher Education</a:t>
            </a:r>
            <a:r>
              <a:rPr lang="el-GR" sz="2000" dirty="0">
                <a:solidFill>
                  <a:srgbClr val="FFFFFF"/>
                </a:solidFill>
                <a:latin typeface="Bahnschrift SemiLight" panose="020B0502040204020203" pitchFamily="34" charset="0"/>
              </a:rPr>
              <a:t> </a:t>
            </a:r>
            <a:endParaRPr lang="en-US" sz="2000" dirty="0">
              <a:solidFill>
                <a:srgbClr val="FFFFFF"/>
              </a:solidFill>
              <a:latin typeface="Bahnschrift SemiLight" panose="020B0502040204020203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CD3F709-D98E-2E51-1452-55B18EC5C36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217185" y="3840479"/>
            <a:ext cx="2305309" cy="960120"/>
          </a:xfrm>
        </p:spPr>
        <p:txBody>
          <a:bodyPr anchor="ctr">
            <a:normAutofit/>
          </a:bodyPr>
          <a:lstStyle/>
          <a:p>
            <a:r>
              <a:rPr lang="en-US" sz="1200" dirty="0">
                <a:solidFill>
                  <a:schemeClr val="accent4"/>
                </a:solidFill>
                <a:latin typeface="Bahnschrift SemiLight Condensed" panose="020B0502040204020203" pitchFamily="34" charset="0"/>
              </a:rPr>
              <a:t>Dr. </a:t>
            </a:r>
            <a:r>
              <a:rPr lang="en-US" sz="1200" dirty="0" err="1">
                <a:solidFill>
                  <a:schemeClr val="accent4"/>
                </a:solidFill>
                <a:latin typeface="Bahnschrift SemiLight Condensed" panose="020B0502040204020203" pitchFamily="34" charset="0"/>
              </a:rPr>
              <a:t>Theodoros</a:t>
            </a:r>
            <a:r>
              <a:rPr lang="en-US" sz="1200" dirty="0">
                <a:solidFill>
                  <a:schemeClr val="accent4"/>
                </a:solidFill>
                <a:latin typeface="Bahnschrift SemiLight Condensed" panose="020B0502040204020203" pitchFamily="34" charset="0"/>
              </a:rPr>
              <a:t> </a:t>
            </a:r>
            <a:r>
              <a:rPr lang="en-US" sz="1200" dirty="0" err="1">
                <a:solidFill>
                  <a:schemeClr val="accent4"/>
                </a:solidFill>
                <a:latin typeface="Bahnschrift SemiLight Condensed" panose="020B0502040204020203" pitchFamily="34" charset="0"/>
              </a:rPr>
              <a:t>Papaioannou</a:t>
            </a:r>
            <a:endParaRPr lang="en-US" sz="1200" dirty="0">
              <a:solidFill>
                <a:schemeClr val="accent4"/>
              </a:solidFill>
              <a:latin typeface="Bahnschrift SemiLight Condensed" panose="020B0502040204020203" pitchFamily="34" charset="0"/>
            </a:endParaRPr>
          </a:p>
          <a:p>
            <a:r>
              <a:rPr lang="en-US" sz="1200" i="1" dirty="0">
                <a:solidFill>
                  <a:schemeClr val="accent4"/>
                </a:solidFill>
                <a:latin typeface="Bahnschrift SemiLight Condensed" panose="020B0502040204020203" pitchFamily="34" charset="0"/>
              </a:rPr>
              <a:t>Director general,</a:t>
            </a:r>
          </a:p>
          <a:p>
            <a:r>
              <a:rPr lang="en-US" sz="1200" i="1" dirty="0">
                <a:solidFill>
                  <a:schemeClr val="bg1"/>
                </a:solidFill>
                <a:latin typeface="Bahnschrift SemiLight Condensed" panose="020B0502040204020203" pitchFamily="34" charset="0"/>
              </a:rPr>
              <a:t>Study in Greece 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D5B557D3-D7B4-404B-84A1-9BD182BE5B0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rot="16200000">
            <a:off x="5649610" y="4320540"/>
            <a:ext cx="891540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5">
            <a:extLst>
              <a:ext uri="{FF2B5EF4-FFF2-40B4-BE49-F238E27FC236}">
                <a16:creationId xmlns:a16="http://schemas.microsoft.com/office/drawing/2014/main" id="{3CAF7B58-42C5-79A8-F3A7-84115BA1E8C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31685" y="0"/>
            <a:ext cx="1428572" cy="68095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6176906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66"/>
          <p:cNvSpPr txBox="1">
            <a:spLocks noGrp="1"/>
          </p:cNvSpPr>
          <p:nvPr>
            <p:ph type="sldNum" idx="12"/>
          </p:nvPr>
        </p:nvSpPr>
        <p:spPr>
          <a:xfrm>
            <a:off x="8649025" y="4636750"/>
            <a:ext cx="456900" cy="46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fld id="{00000000-1234-1234-1234-123412341234}" type="slidenum">
              <a:rPr lang="en-US">
                <a:solidFill>
                  <a:srgbClr val="FFFFFF"/>
                </a:solidFill>
              </a:rPr>
              <a:pPr/>
              <a:t>2</a:t>
            </a:fld>
            <a:endParaRPr>
              <a:solidFill>
                <a:srgbClr val="FFFFFF"/>
              </a:solidFill>
            </a:endParaRPr>
          </a:p>
        </p:txBody>
      </p:sp>
      <p:sp>
        <p:nvSpPr>
          <p:cNvPr id="92" name="Google Shape;92;p66"/>
          <p:cNvSpPr txBox="1"/>
          <p:nvPr/>
        </p:nvSpPr>
        <p:spPr>
          <a:xfrm>
            <a:off x="381379" y="763057"/>
            <a:ext cx="8496096" cy="9088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algn="ctr">
              <a:lnSpc>
                <a:spcPct val="80000"/>
              </a:lnSpc>
            </a:pPr>
            <a:endParaRPr lang="en-US" sz="3000" b="1" dirty="0">
              <a:solidFill>
                <a:srgbClr val="0070C0"/>
              </a:solidFill>
              <a:latin typeface="Bahnschrift SemiLight" panose="020B0502040204020203" pitchFamily="34" charset="0"/>
              <a:cs typeface="Raleway SemiBold"/>
              <a:sym typeface="Raleway SemiBold"/>
            </a:endParaRPr>
          </a:p>
          <a:p>
            <a:pPr algn="ctr">
              <a:lnSpc>
                <a:spcPct val="80000"/>
              </a:lnSpc>
            </a:pPr>
            <a:endParaRPr lang="en-US" sz="3000" b="1" dirty="0">
              <a:solidFill>
                <a:srgbClr val="0070C0"/>
              </a:solidFill>
              <a:latin typeface="Bahnschrift SemiLight" panose="020B0502040204020203" pitchFamily="34" charset="0"/>
              <a:cs typeface="Raleway SemiBold"/>
              <a:sym typeface="Raleway SemiBold"/>
            </a:endParaRPr>
          </a:p>
          <a:p>
            <a:pPr>
              <a:lnSpc>
                <a:spcPct val="80000"/>
              </a:lnSpc>
            </a:pPr>
            <a:r>
              <a:rPr lang="en-US" sz="3000" b="1" dirty="0">
                <a:solidFill>
                  <a:srgbClr val="0070C0"/>
                </a:solidFill>
                <a:latin typeface="Bahnschrift SemiLight" panose="020B0502040204020203" pitchFamily="34" charset="0"/>
                <a:cs typeface="Raleway SemiBold"/>
                <a:sym typeface="Raleway SemiBold"/>
              </a:rPr>
              <a:t>Greek higher education landscape</a:t>
            </a:r>
          </a:p>
          <a:p>
            <a:pPr algn="ctr">
              <a:lnSpc>
                <a:spcPct val="80000"/>
              </a:lnSpc>
            </a:pPr>
            <a:r>
              <a:rPr lang="en-US" sz="3000" b="1" dirty="0">
                <a:solidFill>
                  <a:srgbClr val="0070C0"/>
                </a:solidFill>
                <a:latin typeface="Bahnschrift SemiLight" panose="020B0502040204020203" pitchFamily="34" charset="0"/>
                <a:cs typeface="Raleway SemiBold"/>
                <a:sym typeface="Raleway SemiBold"/>
              </a:rPr>
              <a:t> </a:t>
            </a:r>
          </a:p>
          <a:p>
            <a:pPr algn="ctr">
              <a:lnSpc>
                <a:spcPct val="80000"/>
              </a:lnSpc>
            </a:pPr>
            <a:r>
              <a:rPr lang="en-US" sz="3000" b="1" dirty="0">
                <a:solidFill>
                  <a:srgbClr val="0070C0"/>
                </a:solidFill>
                <a:latin typeface="Bahnschrift SemiLight" panose="020B0502040204020203" pitchFamily="34" charset="0"/>
                <a:cs typeface="Raleway SemiBold"/>
                <a:sym typeface="Raleway SemiBold"/>
              </a:rPr>
              <a:t> </a:t>
            </a:r>
            <a:endParaRPr lang="en-US" sz="3200" b="1" i="1" dirty="0">
              <a:solidFill>
                <a:srgbClr val="0070C0"/>
              </a:solidFill>
              <a:latin typeface="Bahnschrift SemiLight Condensed" panose="020B0502040204020203" pitchFamily="34" charset="0"/>
              <a:sym typeface="Raleway SemiBold"/>
            </a:endParaRPr>
          </a:p>
          <a:p>
            <a:pPr>
              <a:lnSpc>
                <a:spcPct val="80000"/>
              </a:lnSpc>
            </a:pPr>
            <a:endParaRPr lang="en-US" sz="2800" dirty="0">
              <a:solidFill>
                <a:srgbClr val="0070C0"/>
              </a:solidFill>
              <a:latin typeface="Bahnschrift SemiLight Condensed" panose="020B0502040204020203" pitchFamily="34" charset="0"/>
              <a:sym typeface="Raleway SemiBold"/>
            </a:endParaRPr>
          </a:p>
          <a:p>
            <a:pPr>
              <a:lnSpc>
                <a:spcPct val="80000"/>
              </a:lnSpc>
            </a:pPr>
            <a:r>
              <a:rPr lang="en-US" sz="2800" dirty="0">
                <a:solidFill>
                  <a:srgbClr val="0070C0"/>
                </a:solidFill>
                <a:latin typeface="Bahnschrift SemiLight Condensed" panose="020B0502040204020203" pitchFamily="34" charset="0"/>
                <a:sym typeface="Raleway SemiBold"/>
              </a:rPr>
              <a:t> By the numbers</a:t>
            </a:r>
            <a:endParaRPr sz="2800" dirty="0">
              <a:solidFill>
                <a:srgbClr val="0070C0"/>
              </a:solidFill>
              <a:latin typeface="Bahnschrift SemiLight Condensed" panose="020B0502040204020203" pitchFamily="34" charset="0"/>
            </a:endParaRPr>
          </a:p>
        </p:txBody>
      </p:sp>
      <p:sp>
        <p:nvSpPr>
          <p:cNvPr id="93" name="Google Shape;93;p66"/>
          <p:cNvSpPr txBox="1"/>
          <p:nvPr/>
        </p:nvSpPr>
        <p:spPr>
          <a:xfrm>
            <a:off x="10090" y="2541494"/>
            <a:ext cx="4242497" cy="26020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457200" indent="-342900">
              <a:lnSpc>
                <a:spcPct val="110000"/>
              </a:lnSpc>
              <a:spcBef>
                <a:spcPts val="600"/>
              </a:spcBef>
              <a:buClr>
                <a:srgbClr val="00B5DD"/>
              </a:buClr>
              <a:buSzPts val="1800"/>
              <a:buFont typeface="Barlow Light"/>
              <a:buChar char="▸"/>
            </a:pPr>
            <a:r>
              <a:rPr lang="en-US" sz="1600" b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</a:t>
            </a:r>
            <a:r>
              <a:rPr lang="el-GR" sz="1600" b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4</a:t>
            </a:r>
            <a:r>
              <a:rPr lang="en-US" sz="1600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public higher education institutions</a:t>
            </a:r>
          </a:p>
          <a:p>
            <a:pPr marL="457200" indent="-342900">
              <a:lnSpc>
                <a:spcPct val="110000"/>
              </a:lnSpc>
              <a:spcBef>
                <a:spcPts val="600"/>
              </a:spcBef>
              <a:buClr>
                <a:srgbClr val="00B5DD"/>
              </a:buClr>
              <a:buSzPts val="1800"/>
              <a:buFont typeface="Barlow Light"/>
              <a:buChar char="▸"/>
            </a:pPr>
            <a:r>
              <a:rPr lang="en-US" sz="1600" b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15 </a:t>
            </a:r>
            <a:r>
              <a:rPr lang="en-US" sz="1600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international Bachelor’s &amp; </a:t>
            </a:r>
            <a:r>
              <a:rPr lang="en-US" sz="1600" b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200+ </a:t>
            </a:r>
            <a:r>
              <a:rPr lang="en-US" sz="1600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Master’s</a:t>
            </a:r>
          </a:p>
          <a:p>
            <a:pPr marL="457200" indent="-342900">
              <a:lnSpc>
                <a:spcPct val="110000"/>
              </a:lnSpc>
              <a:spcBef>
                <a:spcPts val="600"/>
              </a:spcBef>
              <a:buClr>
                <a:srgbClr val="00B5DD"/>
              </a:buClr>
              <a:buSzPts val="1800"/>
              <a:buFont typeface="Barlow Light"/>
              <a:buChar char="▸"/>
            </a:pPr>
            <a:r>
              <a:rPr lang="en-US" sz="1600" b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30.000</a:t>
            </a:r>
            <a:r>
              <a:rPr lang="en-US" sz="1600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international students (including Erasmus) </a:t>
            </a:r>
          </a:p>
          <a:p>
            <a:pPr marL="571500" lvl="1">
              <a:lnSpc>
                <a:spcPct val="110000"/>
              </a:lnSpc>
              <a:spcBef>
                <a:spcPts val="600"/>
              </a:spcBef>
              <a:buClr>
                <a:srgbClr val="00B5DD"/>
              </a:buClr>
              <a:buSzPts val="1800"/>
            </a:pPr>
            <a:endParaRPr sz="1600" dirty="0">
              <a:latin typeface="Barlow" panose="020B0604020202020204" charset="0"/>
            </a:endParaRPr>
          </a:p>
        </p:txBody>
      </p:sp>
      <p:pic>
        <p:nvPicPr>
          <p:cNvPr id="7" name="Google Shape;83;p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252587" y="1327759"/>
            <a:ext cx="4891414" cy="381574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044819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0">
          <a:extLst>
            <a:ext uri="{FF2B5EF4-FFF2-40B4-BE49-F238E27FC236}">
              <a16:creationId xmlns:a16="http://schemas.microsoft.com/office/drawing/2014/main" id="{644F2DC1-83F6-87C7-89E7-3DA302A308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66">
            <a:extLst>
              <a:ext uri="{FF2B5EF4-FFF2-40B4-BE49-F238E27FC236}">
                <a16:creationId xmlns:a16="http://schemas.microsoft.com/office/drawing/2014/main" id="{139DCBFB-BB30-4D2C-A6A1-5BC7FABD0E65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8649025" y="4636750"/>
            <a:ext cx="456900" cy="46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fld id="{00000000-1234-1234-1234-123412341234}" type="slidenum">
              <a:rPr lang="en-US">
                <a:solidFill>
                  <a:srgbClr val="FFFFFF"/>
                </a:solidFill>
              </a:rPr>
              <a:pPr/>
              <a:t>3</a:t>
            </a:fld>
            <a:endParaRPr>
              <a:solidFill>
                <a:srgbClr val="FFFFFF"/>
              </a:solidFill>
            </a:endParaRPr>
          </a:p>
        </p:txBody>
      </p:sp>
      <p:sp>
        <p:nvSpPr>
          <p:cNvPr id="92" name="Google Shape;92;p66">
            <a:extLst>
              <a:ext uri="{FF2B5EF4-FFF2-40B4-BE49-F238E27FC236}">
                <a16:creationId xmlns:a16="http://schemas.microsoft.com/office/drawing/2014/main" id="{6701F0FB-9F51-F638-CF1B-2AA0C688DC6C}"/>
              </a:ext>
            </a:extLst>
          </p:cNvPr>
          <p:cNvSpPr txBox="1"/>
          <p:nvPr/>
        </p:nvSpPr>
        <p:spPr>
          <a:xfrm>
            <a:off x="323952" y="532768"/>
            <a:ext cx="8496096" cy="1108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algn="ctr">
              <a:lnSpc>
                <a:spcPct val="80000"/>
              </a:lnSpc>
            </a:pPr>
            <a:endParaRPr lang="en-US" sz="3000" b="1" dirty="0">
              <a:solidFill>
                <a:srgbClr val="0070C0"/>
              </a:solidFill>
              <a:latin typeface="Bahnschrift SemiLight" panose="020B0502040204020203" pitchFamily="34" charset="0"/>
              <a:cs typeface="Raleway SemiBold"/>
              <a:sym typeface="Raleway SemiBold"/>
            </a:endParaRPr>
          </a:p>
          <a:p>
            <a:pPr algn="ctr">
              <a:lnSpc>
                <a:spcPct val="80000"/>
              </a:lnSpc>
            </a:pPr>
            <a:endParaRPr lang="en-US" sz="3000" b="1" dirty="0">
              <a:solidFill>
                <a:srgbClr val="0070C0"/>
              </a:solidFill>
              <a:latin typeface="Bahnschrift SemiLight" panose="020B0502040204020203" pitchFamily="34" charset="0"/>
              <a:cs typeface="Raleway SemiBold"/>
              <a:sym typeface="Raleway SemiBold"/>
            </a:endParaRPr>
          </a:p>
          <a:p>
            <a:pPr algn="ctr">
              <a:lnSpc>
                <a:spcPct val="80000"/>
              </a:lnSpc>
            </a:pPr>
            <a:r>
              <a:rPr lang="en-US" sz="3000" b="1" dirty="0">
                <a:solidFill>
                  <a:srgbClr val="0070C0"/>
                </a:solidFill>
                <a:latin typeface="Bahnschrift SemiLight" panose="020B0502040204020203" pitchFamily="34" charset="0"/>
                <a:cs typeface="Raleway SemiBold"/>
                <a:sym typeface="Raleway SemiBold"/>
              </a:rPr>
              <a:t>Internationalization of Greek higher education </a:t>
            </a:r>
          </a:p>
          <a:p>
            <a:pPr algn="ctr">
              <a:lnSpc>
                <a:spcPct val="80000"/>
              </a:lnSpc>
            </a:pPr>
            <a:r>
              <a:rPr lang="en-US" sz="3000" dirty="0">
                <a:solidFill>
                  <a:srgbClr val="0070C0"/>
                </a:solidFill>
                <a:latin typeface="Bahnschrift SemiLight" panose="020B0502040204020203" pitchFamily="34" charset="0"/>
                <a:cs typeface="Raleway SemiBold"/>
                <a:sym typeface="Raleway SemiBold"/>
              </a:rPr>
              <a:t>From Policy to Action</a:t>
            </a:r>
          </a:p>
          <a:p>
            <a:pPr algn="ctr">
              <a:lnSpc>
                <a:spcPct val="80000"/>
              </a:lnSpc>
            </a:pPr>
            <a:r>
              <a:rPr lang="en-US" sz="2400" b="1" dirty="0">
                <a:solidFill>
                  <a:srgbClr val="0070C0"/>
                </a:solidFill>
                <a:latin typeface="Bahnschrift SemiLight" panose="020B0502040204020203" pitchFamily="34" charset="0"/>
                <a:cs typeface="Raleway SemiBold"/>
                <a:sym typeface="Raleway SemiBold"/>
              </a:rPr>
              <a:t>2020 – to date</a:t>
            </a:r>
          </a:p>
          <a:p>
            <a:pPr algn="ctr">
              <a:lnSpc>
                <a:spcPct val="80000"/>
              </a:lnSpc>
            </a:pPr>
            <a:r>
              <a:rPr lang="en-US" sz="3000" b="1" dirty="0">
                <a:solidFill>
                  <a:srgbClr val="0070C0"/>
                </a:solidFill>
                <a:latin typeface="Bahnschrift SemiLight" panose="020B0502040204020203" pitchFamily="34" charset="0"/>
                <a:cs typeface="Raleway SemiBold"/>
                <a:sym typeface="Raleway SemiBold"/>
              </a:rPr>
              <a:t> </a:t>
            </a:r>
          </a:p>
          <a:p>
            <a:pPr algn="ctr">
              <a:lnSpc>
                <a:spcPct val="80000"/>
              </a:lnSpc>
            </a:pPr>
            <a:endParaRPr lang="en-US" sz="3000" b="1" dirty="0">
              <a:solidFill>
                <a:srgbClr val="0070C0"/>
              </a:solidFill>
              <a:latin typeface="Bahnschrift SemiLight" panose="020B0502040204020203" pitchFamily="34" charset="0"/>
              <a:cs typeface="Raleway SemiBold"/>
              <a:sym typeface="Raleway SemiBold"/>
            </a:endParaRPr>
          </a:p>
        </p:txBody>
      </p:sp>
      <p:sp>
        <p:nvSpPr>
          <p:cNvPr id="93" name="Google Shape;93;p66">
            <a:extLst>
              <a:ext uri="{FF2B5EF4-FFF2-40B4-BE49-F238E27FC236}">
                <a16:creationId xmlns:a16="http://schemas.microsoft.com/office/drawing/2014/main" id="{F396EAD4-E784-04C2-A2F8-0DBAF4745E4F}"/>
              </a:ext>
            </a:extLst>
          </p:cNvPr>
          <p:cNvSpPr txBox="1"/>
          <p:nvPr/>
        </p:nvSpPr>
        <p:spPr>
          <a:xfrm>
            <a:off x="0" y="1916482"/>
            <a:ext cx="4572000" cy="32270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114300" algn="ctr">
              <a:lnSpc>
                <a:spcPct val="110000"/>
              </a:lnSpc>
              <a:spcBef>
                <a:spcPts val="600"/>
              </a:spcBef>
              <a:buClr>
                <a:srgbClr val="00B5DD"/>
              </a:buClr>
              <a:buSzPts val="1800"/>
            </a:pPr>
            <a:r>
              <a:rPr lang="en-US" sz="1600" b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       Modernization – Incentivization </a:t>
            </a:r>
          </a:p>
          <a:p>
            <a:pPr marL="457200" indent="-342900">
              <a:lnSpc>
                <a:spcPct val="110000"/>
              </a:lnSpc>
              <a:spcBef>
                <a:spcPts val="600"/>
              </a:spcBef>
              <a:buClr>
                <a:srgbClr val="00B5DD"/>
              </a:buClr>
              <a:buSzPts val="1800"/>
              <a:buFont typeface="Barlow Light"/>
              <a:buChar char="▸"/>
            </a:pPr>
            <a:r>
              <a:rPr lang="en-US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Greek universities are allowed to create and offer </a:t>
            </a:r>
            <a:r>
              <a:rPr lang="en-US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international Bachelor’s</a:t>
            </a:r>
            <a:r>
              <a:rPr lang="en-US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pPr marL="457200" indent="-342900">
              <a:lnSpc>
                <a:spcPct val="110000"/>
              </a:lnSpc>
              <a:spcBef>
                <a:spcPts val="600"/>
              </a:spcBef>
              <a:buClr>
                <a:srgbClr val="00B5DD"/>
              </a:buClr>
              <a:buSzPts val="1800"/>
              <a:buFont typeface="Barlow Light"/>
              <a:buChar char="▸"/>
            </a:pPr>
            <a:r>
              <a:rPr lang="en-US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State funding for the creation of </a:t>
            </a:r>
            <a:r>
              <a:rPr lang="en-US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international joint &amp; dual degrees</a:t>
            </a:r>
            <a:r>
              <a:rPr lang="en-US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en-US" dirty="0">
              <a:solidFill>
                <a:srgbClr val="00206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342900">
              <a:lnSpc>
                <a:spcPct val="110000"/>
              </a:lnSpc>
              <a:spcBef>
                <a:spcPts val="600"/>
              </a:spcBef>
              <a:buClr>
                <a:srgbClr val="00B5DD"/>
              </a:buClr>
              <a:buSzPts val="1800"/>
              <a:buFont typeface="Barlow Light"/>
              <a:buChar char="▸"/>
            </a:pPr>
            <a:r>
              <a:rPr lang="en-US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Greece ratifies the </a:t>
            </a:r>
            <a:r>
              <a:rPr lang="en-US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LRC</a:t>
            </a:r>
            <a:r>
              <a:rPr lang="en-US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to access the </a:t>
            </a:r>
            <a:r>
              <a:rPr lang="en-US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EHEA</a:t>
            </a:r>
            <a:r>
              <a:rPr lang="en-US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 </a:t>
            </a:r>
            <a:endParaRPr lang="en-US" dirty="0">
              <a:solidFill>
                <a:srgbClr val="00206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342900">
              <a:lnSpc>
                <a:spcPct val="110000"/>
              </a:lnSpc>
              <a:spcBef>
                <a:spcPts val="600"/>
              </a:spcBef>
              <a:buClr>
                <a:srgbClr val="00B5DD"/>
              </a:buClr>
              <a:buSzPts val="1800"/>
              <a:buFont typeface="Barlow Light"/>
              <a:buChar char="▸"/>
            </a:pPr>
            <a:r>
              <a:rPr lang="en-US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Foreign university campus branches </a:t>
            </a:r>
            <a:r>
              <a:rPr lang="en-US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are allowed to operate in Greece.</a:t>
            </a:r>
          </a:p>
          <a:p>
            <a:pPr marL="457200" indent="-342900">
              <a:lnSpc>
                <a:spcPct val="110000"/>
              </a:lnSpc>
              <a:spcBef>
                <a:spcPts val="600"/>
              </a:spcBef>
              <a:buClr>
                <a:srgbClr val="00B5DD"/>
              </a:buClr>
              <a:buSzPts val="1800"/>
              <a:buFont typeface="Barlow Light"/>
              <a:buChar char="▸"/>
            </a:pPr>
            <a:r>
              <a:rPr lang="en-US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Establishment of </a:t>
            </a:r>
            <a:r>
              <a:rPr lang="en-US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Study in Greece </a:t>
            </a:r>
            <a:r>
              <a:rPr lang="en-US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– organization for the internationalization of Greek universities. </a:t>
            </a:r>
            <a:endParaRPr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Google Shape;93;p66">
            <a:extLst>
              <a:ext uri="{FF2B5EF4-FFF2-40B4-BE49-F238E27FC236}">
                <a16:creationId xmlns:a16="http://schemas.microsoft.com/office/drawing/2014/main" id="{BCE4771A-F93B-9A17-2F99-8C495F0D6CC4}"/>
              </a:ext>
            </a:extLst>
          </p:cNvPr>
          <p:cNvSpPr txBox="1"/>
          <p:nvPr/>
        </p:nvSpPr>
        <p:spPr>
          <a:xfrm>
            <a:off x="4515634" y="2126284"/>
            <a:ext cx="4628366" cy="30172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114300" algn="ctr">
              <a:lnSpc>
                <a:spcPct val="110000"/>
              </a:lnSpc>
              <a:spcBef>
                <a:spcPts val="600"/>
              </a:spcBef>
              <a:buClr>
                <a:srgbClr val="00B5DD"/>
              </a:buClr>
              <a:buSzPts val="1800"/>
            </a:pPr>
            <a:r>
              <a:rPr lang="en-US" sz="1600" b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       Tangible Outcomes</a:t>
            </a:r>
          </a:p>
          <a:p>
            <a:pPr marL="114300" algn="ctr">
              <a:lnSpc>
                <a:spcPct val="110000"/>
              </a:lnSpc>
              <a:spcBef>
                <a:spcPts val="600"/>
              </a:spcBef>
              <a:buClr>
                <a:srgbClr val="00B5DD"/>
              </a:buClr>
              <a:buSzPts val="1800"/>
            </a:pPr>
            <a:r>
              <a:rPr lang="en-US" sz="1600" b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</a:p>
          <a:p>
            <a:pPr marL="457200" indent="-342900">
              <a:lnSpc>
                <a:spcPct val="110000"/>
              </a:lnSpc>
              <a:spcBef>
                <a:spcPts val="600"/>
              </a:spcBef>
              <a:buClr>
                <a:srgbClr val="00B5DD"/>
              </a:buClr>
              <a:buSzPts val="1800"/>
              <a:buFont typeface="Barlow Light"/>
              <a:buChar char="▸"/>
            </a:pPr>
            <a:r>
              <a:rPr lang="en-US" sz="1600" b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30% increase – international students</a:t>
            </a:r>
            <a:r>
              <a:rPr lang="en-US" sz="1600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</a:p>
          <a:p>
            <a:pPr marL="457200" indent="-342900">
              <a:lnSpc>
                <a:spcPct val="110000"/>
              </a:lnSpc>
              <a:spcBef>
                <a:spcPts val="600"/>
              </a:spcBef>
              <a:buClr>
                <a:srgbClr val="00B5DD"/>
              </a:buClr>
              <a:buSzPts val="1800"/>
              <a:buFont typeface="Barlow Light"/>
              <a:buChar char="▸"/>
            </a:pPr>
            <a:r>
              <a:rPr lang="en-US" sz="1600" b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40% increase – international degrees</a:t>
            </a:r>
          </a:p>
          <a:p>
            <a:pPr marL="457200" indent="-342900">
              <a:lnSpc>
                <a:spcPct val="110000"/>
              </a:lnSpc>
              <a:spcBef>
                <a:spcPts val="600"/>
              </a:spcBef>
              <a:buClr>
                <a:srgbClr val="00B5DD"/>
              </a:buClr>
              <a:buSzPts val="1800"/>
              <a:buFont typeface="Barlow Light"/>
              <a:buChar char="▸"/>
            </a:pPr>
            <a:r>
              <a:rPr lang="en-US" sz="1600" b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30% increase – international collaborations </a:t>
            </a:r>
          </a:p>
          <a:p>
            <a:pPr marL="571500" lvl="1">
              <a:lnSpc>
                <a:spcPct val="110000"/>
              </a:lnSpc>
              <a:spcBef>
                <a:spcPts val="600"/>
              </a:spcBef>
              <a:buClr>
                <a:srgbClr val="00B5DD"/>
              </a:buClr>
              <a:buSzPts val="1800"/>
            </a:pPr>
            <a:endParaRPr sz="1600" dirty="0">
              <a:latin typeface="Barlow" panose="020B0604020202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86579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Google Shape;225;p19"/>
          <p:cNvSpPr txBox="1">
            <a:spLocks noGrp="1"/>
          </p:cNvSpPr>
          <p:nvPr>
            <p:ph type="sldNum" idx="12"/>
          </p:nvPr>
        </p:nvSpPr>
        <p:spPr>
          <a:xfrm>
            <a:off x="8649025" y="4636750"/>
            <a:ext cx="456900" cy="46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US"/>
              <a:t>4</a:t>
            </a:fld>
            <a:endParaRPr/>
          </a:p>
        </p:txBody>
      </p:sp>
      <p:sp>
        <p:nvSpPr>
          <p:cNvPr id="226" name="Google Shape;226;p19"/>
          <p:cNvSpPr txBox="1">
            <a:spLocks noGrp="1"/>
          </p:cNvSpPr>
          <p:nvPr>
            <p:ph type="title" idx="4294967295"/>
          </p:nvPr>
        </p:nvSpPr>
        <p:spPr>
          <a:xfrm>
            <a:off x="1143000" y="325533"/>
            <a:ext cx="6858000" cy="4032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</a:pPr>
            <a:r>
              <a:rPr lang="en-US" sz="3000" b="1" dirty="0">
                <a:solidFill>
                  <a:srgbClr val="0070C0"/>
                </a:solidFill>
                <a:latin typeface="Bahnschrift SemiLight" panose="020B0502040204020203" pitchFamily="34" charset="0"/>
              </a:rPr>
              <a:t>Study in Greece Mission &amp; Activities </a:t>
            </a:r>
            <a:endParaRPr sz="3000" b="1" dirty="0">
              <a:solidFill>
                <a:srgbClr val="0070C0"/>
              </a:solidFill>
              <a:latin typeface="Bahnschrift SemiLight" panose="020B0502040204020203" pitchFamily="34" charset="0"/>
            </a:endParaRP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DFA5D50C-9BDC-965C-5D92-48E4C25EFBB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31257028"/>
              </p:ext>
            </p:extLst>
          </p:nvPr>
        </p:nvGraphicFramePr>
        <p:xfrm>
          <a:off x="1143000" y="999043"/>
          <a:ext cx="6858000" cy="436357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2685003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66"/>
          <p:cNvSpPr txBox="1">
            <a:spLocks noGrp="1"/>
          </p:cNvSpPr>
          <p:nvPr>
            <p:ph type="sldNum" idx="12"/>
          </p:nvPr>
        </p:nvSpPr>
        <p:spPr>
          <a:xfrm>
            <a:off x="8649025" y="4636750"/>
            <a:ext cx="456900" cy="46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fld id="{00000000-1234-1234-1234-123412341234}" type="slidenum">
              <a:rPr lang="en-US">
                <a:solidFill>
                  <a:srgbClr val="FFFFFF"/>
                </a:solidFill>
              </a:rPr>
              <a:pPr/>
              <a:t>5</a:t>
            </a:fld>
            <a:endParaRPr>
              <a:solidFill>
                <a:srgbClr val="FFFFFF"/>
              </a:solidFill>
            </a:endParaRPr>
          </a:p>
        </p:txBody>
      </p:sp>
      <p:sp>
        <p:nvSpPr>
          <p:cNvPr id="92" name="Google Shape;92;p66"/>
          <p:cNvSpPr txBox="1"/>
          <p:nvPr/>
        </p:nvSpPr>
        <p:spPr>
          <a:xfrm>
            <a:off x="383243" y="529115"/>
            <a:ext cx="8129892" cy="6790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algn="ctr">
              <a:lnSpc>
                <a:spcPct val="80000"/>
              </a:lnSpc>
              <a:buClr>
                <a:srgbClr val="000000"/>
              </a:buClr>
              <a:buFont typeface="Arial"/>
              <a:buNone/>
            </a:pPr>
            <a:r>
              <a:rPr lang="en-US" sz="3000" b="1" dirty="0">
                <a:solidFill>
                  <a:srgbClr val="0070C0"/>
                </a:solidFill>
                <a:latin typeface="Bahnschrift SemiLight" panose="020B0502040204020203" pitchFamily="34" charset="0"/>
                <a:sym typeface="Raleway SemiBold"/>
              </a:rPr>
              <a:t>Supporting &amp; Developing International Strategic Partnerships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572000" y="1559407"/>
            <a:ext cx="4572000" cy="31854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l-GR" sz="2100" b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300+ </a:t>
            </a:r>
            <a:r>
              <a:rPr lang="en-US" sz="1800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international collaborations</a:t>
            </a:r>
          </a:p>
          <a:p>
            <a:pPr algn="ctr"/>
            <a:endParaRPr lang="en-US" sz="1800" b="1" dirty="0">
              <a:solidFill>
                <a:srgbClr val="00206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r>
              <a:rPr lang="en-US" sz="1800" b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UK – Greece – SPE</a:t>
            </a:r>
          </a:p>
          <a:p>
            <a:pPr algn="ctr"/>
            <a:r>
              <a:rPr lang="en-US" sz="1800" b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U.S. – Greece – Pharos</a:t>
            </a:r>
            <a:r>
              <a:rPr lang="el-GR" sz="1800" b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endParaRPr lang="en-US" sz="1800" b="1" dirty="0">
              <a:solidFill>
                <a:srgbClr val="00206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r>
              <a:rPr lang="en-US" sz="1800" b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France </a:t>
            </a:r>
            <a:r>
              <a:rPr lang="fr-FR" sz="1800" b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endParaRPr lang="en-US" sz="1800" b="1" dirty="0">
              <a:solidFill>
                <a:srgbClr val="00206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r>
              <a:rPr lang="en-US" sz="1800" b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China  </a:t>
            </a:r>
          </a:p>
          <a:p>
            <a:pPr algn="ctr"/>
            <a:r>
              <a:rPr lang="en-US" sz="1800" b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Italy  </a:t>
            </a:r>
          </a:p>
          <a:p>
            <a:pPr algn="ctr"/>
            <a:r>
              <a:rPr lang="en-US" sz="1800" b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Germany</a:t>
            </a:r>
          </a:p>
          <a:p>
            <a:pPr algn="ctr"/>
            <a:r>
              <a:rPr lang="en-US" sz="1800" b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India</a:t>
            </a:r>
          </a:p>
          <a:p>
            <a:pPr algn="ctr"/>
            <a:r>
              <a:rPr lang="en-US" sz="1800" b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Taiwan  </a:t>
            </a:r>
          </a:p>
          <a:p>
            <a:pPr algn="r"/>
            <a:r>
              <a:rPr lang="en-US" sz="1800" b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Various countries – in collaboration with MFA </a:t>
            </a:r>
            <a:endParaRPr lang="el-GR" sz="1800" b="1" dirty="0">
              <a:solidFill>
                <a:srgbClr val="00206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D0C093F1-A001-6252-D89C-17BB972F79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65461"/>
            <a:ext cx="4659682" cy="36780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454075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ctrTitle"/>
          </p:nvPr>
        </p:nvSpPr>
        <p:spPr>
          <a:xfrm>
            <a:off x="2413560" y="3377952"/>
            <a:ext cx="4962600" cy="1416300"/>
          </a:xfrm>
        </p:spPr>
        <p:txBody>
          <a:bodyPr/>
          <a:lstStyle/>
          <a:p>
            <a:r>
              <a:rPr lang="en-US" dirty="0"/>
              <a:t>Thank You!</a:t>
            </a:r>
            <a:endParaRPr lang="el-GR" dirty="0"/>
          </a:p>
        </p:txBody>
      </p:sp>
      <p:pic>
        <p:nvPicPr>
          <p:cNvPr id="4" name="Εικόνα 3">
            <a:extLst>
              <a:ext uri="{FF2B5EF4-FFF2-40B4-BE49-F238E27FC236}">
                <a16:creationId xmlns:a16="http://schemas.microsoft.com/office/drawing/2014/main" id="{A4C99F9F-EC45-C6DF-4BD7-99A2890953A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9536" y="857464"/>
            <a:ext cx="6516624" cy="2324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8911664"/>
      </p:ext>
    </p:extLst>
  </p:cSld>
  <p:clrMapOvr>
    <a:masterClrMapping/>
  </p:clrMapOvr>
</p:sld>
</file>

<file path=ppt/theme/theme1.xml><?xml version="1.0" encoding="utf-8"?>
<a:theme xmlns:a="http://schemas.openxmlformats.org/drawingml/2006/main" name="Gaoler template">
  <a:themeElements>
    <a:clrScheme name="Custom 347">
      <a:dk1>
        <a:srgbClr val="3A3F50"/>
      </a:dk1>
      <a:lt1>
        <a:srgbClr val="FFFFFF"/>
      </a:lt1>
      <a:dk2>
        <a:srgbClr val="757B89"/>
      </a:dk2>
      <a:lt2>
        <a:srgbClr val="E9EAF2"/>
      </a:lt2>
      <a:accent1>
        <a:srgbClr val="00B5DD"/>
      </a:accent1>
      <a:accent2>
        <a:srgbClr val="007BB9"/>
      </a:accent2>
      <a:accent3>
        <a:srgbClr val="8C50FF"/>
      </a:accent3>
      <a:accent4>
        <a:srgbClr val="FF4D4D"/>
      </a:accent4>
      <a:accent5>
        <a:srgbClr val="F9CB07"/>
      </a:accent5>
      <a:accent6>
        <a:srgbClr val="A6CE28"/>
      </a:accent6>
      <a:hlink>
        <a:srgbClr val="007BB9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Gaoler template">
  <a:themeElements>
    <a:clrScheme name="Custom 347">
      <a:dk1>
        <a:srgbClr val="3A3F50"/>
      </a:dk1>
      <a:lt1>
        <a:srgbClr val="FFFFFF"/>
      </a:lt1>
      <a:dk2>
        <a:srgbClr val="757B89"/>
      </a:dk2>
      <a:lt2>
        <a:srgbClr val="E9EAF2"/>
      </a:lt2>
      <a:accent1>
        <a:srgbClr val="00B5DD"/>
      </a:accent1>
      <a:accent2>
        <a:srgbClr val="007BB9"/>
      </a:accent2>
      <a:accent3>
        <a:srgbClr val="8C50FF"/>
      </a:accent3>
      <a:accent4>
        <a:srgbClr val="FF4D4D"/>
      </a:accent4>
      <a:accent5>
        <a:srgbClr val="F9CB07"/>
      </a:accent5>
      <a:accent6>
        <a:srgbClr val="A6CE28"/>
      </a:accent6>
      <a:hlink>
        <a:srgbClr val="007BB9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Έγγραφο" ma:contentTypeID="0x010100133BF894E674C5408D37894E2DE553FC" ma:contentTypeVersion="1834" ma:contentTypeDescription="Δημιουργία νέου εγγράφου" ma:contentTypeScope="" ma:versionID="8c823e9b74250e63fd721bac5581b149">
  <xsd:schema xmlns:xsd="http://www.w3.org/2001/XMLSchema" xmlns:xs="http://www.w3.org/2001/XMLSchema" xmlns:p="http://schemas.microsoft.com/office/2006/metadata/properties" xmlns:ns1="http://schemas.microsoft.com/sharepoint/v3" xmlns:ns2="38625d9d-7032-45ec-a7c4-c457cf28a598" xmlns:ns3="b79f9606-2f36-419f-aff7-1cf44c086baf" targetNamespace="http://schemas.microsoft.com/office/2006/metadata/properties" ma:root="true" ma:fieldsID="fab62bef9f6138ab204f61e7a50b5174" ns1:_="" ns2:_="" ns3:_="">
    <xsd:import namespace="http://schemas.microsoft.com/sharepoint/v3"/>
    <xsd:import namespace="38625d9d-7032-45ec-a7c4-c457cf28a598"/>
    <xsd:import namespace="b79f9606-2f36-419f-aff7-1cf44c086baf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Location" minOccurs="0"/>
                <xsd:element ref="ns2:SharedWithUsers" minOccurs="0"/>
                <xsd:element ref="ns2:SharedWithDetails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3:MediaLengthInSeconds" minOccurs="0"/>
                <xsd:element ref="ns1:_ip_UnifiedCompliancePolicyProperties" minOccurs="0"/>
                <xsd:element ref="ns1:_ip_UnifiedCompliancePolicyUIAction" minOccurs="0"/>
                <xsd:element ref="ns3:lcf76f155ced4ddcb4097134ff3c332f" minOccurs="0"/>
                <xsd:element ref="ns2:TaxCatchAll" minOccurs="0"/>
                <xsd:element ref="ns3:ReviewStatus" minOccurs="0"/>
                <xsd:element ref="ns3:_Flow_SignoffStatus" minOccurs="0"/>
                <xsd:element ref="ns3:MediaServiceObjectDetectorVersions" minOccurs="0"/>
                <xsd:element ref="ns3:MediaServiceSearchProperties" minOccurs="0"/>
                <xsd:element ref="ns3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4" nillable="true" ma:displayName="Ιδιότητες Ενοποιημένης Πολιτικής Συμμόρφωσης" ma:hidden="true" ma:internalName="_ip_UnifiedCompliancePolicyProperties">
      <xsd:simpleType>
        <xsd:restriction base="dms:Note"/>
      </xsd:simpleType>
    </xsd:element>
    <xsd:element name="_ip_UnifiedCompliancePolicyUIAction" ma:index="25" nillable="true" ma:displayName="Ενέργεια περιβάλλοντος εργασίας χρήστη της Ενοποιημένης Πολιτικής Συμμόρφωσης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8625d9d-7032-45ec-a7c4-c457cf28a598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Τιμή αναγνωριστικού εγγράφου" ma:description="Η τιμή του αναγνωριστικού εγγράφου που έχει αντιστοιχιστεί σε αυτό το στοιχείο." ma:internalName="_dlc_DocId" ma:readOnly="true">
      <xsd:simpleType>
        <xsd:restriction base="dms:Text"/>
      </xsd:simpleType>
    </xsd:element>
    <xsd:element name="_dlc_DocIdUrl" ma:index="9" nillable="true" ma:displayName="Αναγνωριστικό εγγράφου" ma:description="Μόνιμη σύνδεση σε αυτό το έγγραφο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SharedWithUsers" ma:index="17" nillable="true" ma:displayName="Κοινή χρήση με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Κοινή χρήση με λεπτομέρειες" ma:internalName="SharedWithDetails" ma:readOnly="true">
      <xsd:simpleType>
        <xsd:restriction base="dms:Note">
          <xsd:maxLength value="255"/>
        </xsd:restriction>
      </xsd:simpleType>
    </xsd:element>
    <xsd:element name="TaxCatchAll" ma:index="28" nillable="true" ma:displayName="Taxonomy Catch All Column" ma:hidden="true" ma:list="{4c6acb8d-b01c-4cec-a724-629d1a09fb93}" ma:internalName="TaxCatchAll" ma:showField="CatchAllData" ma:web="38625d9d-7032-45ec-a7c4-c457cf28a59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79f9606-2f36-419f-aff7-1cf44c086ba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6" nillable="true" ma:displayName="Location" ma:internalName="MediaServiceLocation" ma:readOnly="true">
      <xsd:simpleType>
        <xsd:restriction base="dms:Text"/>
      </xsd:simpleType>
    </xsd:element>
    <xsd:element name="MediaServiceGenerationTime" ma:index="19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0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21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2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3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7" nillable="true" ma:taxonomy="true" ma:internalName="lcf76f155ced4ddcb4097134ff3c332f" ma:taxonomyFieldName="MediaServiceImageTags" ma:displayName="Ετικέτες εικόνας" ma:readOnly="false" ma:fieldId="{5cf76f15-5ced-4ddc-b409-7134ff3c332f}" ma:taxonomyMulti="true" ma:sspId="463dd0a7-cb54-4cbe-a217-f1d987496e78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ReviewStatus" ma:index="29" nillable="true" ma:displayName="Review Status" ma:format="Dropdown" ma:internalName="ReviewStatus">
      <xsd:simpleType>
        <xsd:restriction base="dms:Choice">
          <xsd:enumeration value="Review Pending"/>
          <xsd:enumeration value="Review Concluded"/>
        </xsd:restriction>
      </xsd:simpleType>
    </xsd:element>
    <xsd:element name="_Flow_SignoffStatus" ma:index="30" nillable="true" ma:displayName="Κατάσταση" ma:internalName="_x039a__x03b1__x03c4__x03ac__x03c3__x03c4__x03b1__x03c3__x03b7_">
      <xsd:simpleType>
        <xsd:restriction base="dms:Text"/>
      </xsd:simpleType>
    </xsd:element>
    <xsd:element name="MediaServiceObjectDetectorVersions" ma:index="31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32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3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Τύπος περιεχομένου"/>
        <xsd:element ref="dc:title" minOccurs="0" maxOccurs="1" ma:index="4" ma:displayName="Τίτλος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TaxCatchAll xmlns="38625d9d-7032-45ec-a7c4-c457cf28a598" xsi:nil="true"/>
    <_ip_UnifiedCompliancePolicyProperties xmlns="http://schemas.microsoft.com/sharepoint/v3" xsi:nil="true"/>
    <_Flow_SignoffStatus xmlns="b79f9606-2f36-419f-aff7-1cf44c086baf" xsi:nil="true"/>
    <lcf76f155ced4ddcb4097134ff3c332f xmlns="b79f9606-2f36-419f-aff7-1cf44c086baf">
      <Terms xmlns="http://schemas.microsoft.com/office/infopath/2007/PartnerControls"/>
    </lcf76f155ced4ddcb4097134ff3c332f>
    <ReviewStatus xmlns="b79f9606-2f36-419f-aff7-1cf44c086baf" xsi:nil="true"/>
    <_dlc_DocId xmlns="38625d9d-7032-45ec-a7c4-c457cf28a598">FMKPZZVP4KDZ-1090203195-728548</_dlc_DocId>
    <_dlc_DocIdUrl xmlns="38625d9d-7032-45ec-a7c4-c457cf28a598">
      <Url>https://peoplecert.sharepoint.com/Marketing/_layouts/15/DocIdRedir.aspx?ID=FMKPZZVP4KDZ-1090203195-728548</Url>
      <Description>FMKPZZVP4KDZ-1090203195-728548</Description>
    </_dlc_DocIdUrl>
  </documentManagement>
</p:properties>
</file>

<file path=customXml/itemProps1.xml><?xml version="1.0" encoding="utf-8"?>
<ds:datastoreItem xmlns:ds="http://schemas.openxmlformats.org/officeDocument/2006/customXml" ds:itemID="{15FD5D6A-7131-44F6-8924-628AB97CFC99}"/>
</file>

<file path=customXml/itemProps2.xml><?xml version="1.0" encoding="utf-8"?>
<ds:datastoreItem xmlns:ds="http://schemas.openxmlformats.org/officeDocument/2006/customXml" ds:itemID="{8124AB7A-D374-4C05-BD89-84F356F98978}"/>
</file>

<file path=customXml/itemProps3.xml><?xml version="1.0" encoding="utf-8"?>
<ds:datastoreItem xmlns:ds="http://schemas.openxmlformats.org/officeDocument/2006/customXml" ds:itemID="{D1F23024-C3B8-4A50-A9B6-E0A47D4C3881}"/>
</file>

<file path=customXml/itemProps4.xml><?xml version="1.0" encoding="utf-8"?>
<ds:datastoreItem xmlns:ds="http://schemas.openxmlformats.org/officeDocument/2006/customXml" ds:itemID="{D4F9C07F-7A22-432F-974B-F34262F82AA8}"/>
</file>

<file path=docProps/app.xml><?xml version="1.0" encoding="utf-8"?>
<Properties xmlns="http://schemas.openxmlformats.org/officeDocument/2006/extended-properties" xmlns:vt="http://schemas.openxmlformats.org/officeDocument/2006/docPropsVTypes">
  <TotalTime>7741</TotalTime>
  <Words>305</Words>
  <Application>Microsoft Office PowerPoint</Application>
  <PresentationFormat>Προβολή στην οθόνη (16:9)</PresentationFormat>
  <Paragraphs>59</Paragraphs>
  <Slides>6</Slides>
  <Notes>4</Notes>
  <HiddenSlides>0</HiddenSlides>
  <MMClips>0</MMClips>
  <ScaleCrop>false</ScaleCrop>
  <HeadingPairs>
    <vt:vector size="6" baseType="variant">
      <vt:variant>
        <vt:lpstr>Γραμματοσειρές που χρησιμοποιούνται</vt:lpstr>
      </vt:variant>
      <vt:variant>
        <vt:i4>8</vt:i4>
      </vt:variant>
      <vt:variant>
        <vt:lpstr>Θέμα</vt:lpstr>
      </vt:variant>
      <vt:variant>
        <vt:i4>3</vt:i4>
      </vt:variant>
      <vt:variant>
        <vt:lpstr>Τίτλοι διαφανειών</vt:lpstr>
      </vt:variant>
      <vt:variant>
        <vt:i4>6</vt:i4>
      </vt:variant>
    </vt:vector>
  </HeadingPairs>
  <TitlesOfParts>
    <vt:vector size="17" baseType="lpstr">
      <vt:lpstr>Calibri</vt:lpstr>
      <vt:lpstr>Barlow</vt:lpstr>
      <vt:lpstr>Raleway SemiBold</vt:lpstr>
      <vt:lpstr>Bahnschrift SemiLight</vt:lpstr>
      <vt:lpstr>Barlow Light</vt:lpstr>
      <vt:lpstr>Calibri Light</vt:lpstr>
      <vt:lpstr>Bahnschrift SemiLight Condensed</vt:lpstr>
      <vt:lpstr>Arial</vt:lpstr>
      <vt:lpstr>Gaoler template</vt:lpstr>
      <vt:lpstr>Custom Design</vt:lpstr>
      <vt:lpstr>1_Gaoler template</vt:lpstr>
      <vt:lpstr>A brief introduction to the Internationalization of Greek Higher Education </vt:lpstr>
      <vt:lpstr>Παρουσίαση του PowerPoint</vt:lpstr>
      <vt:lpstr>Παρουσίαση του PowerPoint</vt:lpstr>
      <vt:lpstr>Study in Greece Mission &amp; Activities </vt:lpstr>
      <vt:lpstr>Παρουσίαση του PowerPoint</vt:lpstr>
      <vt:lpstr>Thank You!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Παρουσίαση του PowerPoint</dc:title>
  <dc:creator>Christos Michalakelis</dc:creator>
  <cp:lastModifiedBy>Theodoros</cp:lastModifiedBy>
  <cp:revision>489</cp:revision>
  <dcterms:modified xsi:type="dcterms:W3CDTF">2025-05-27T16:25:43Z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0x010100133BF894E674C5408D37894E2DE553FC</vt:lpwstr>
  </property>
  <property fmtid="{D5CDD505-2E9C-101B-9397-08002B2CF9AE}" pid="3" name="_dlc_DocIdItemGuid">
    <vt:lpwstr>f3de4e60-3457-4e05-b4f1-edbe2efab4c0</vt:lpwstr>
  </property>
</Properties>
</file>